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60" r:id="rId4"/>
    <p:sldId id="361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1" r:id="rId58"/>
    <p:sldId id="312" r:id="rId59"/>
    <p:sldId id="316" r:id="rId60"/>
    <p:sldId id="317" r:id="rId61"/>
    <p:sldId id="315" r:id="rId62"/>
    <p:sldId id="318" r:id="rId63"/>
    <p:sldId id="320" r:id="rId64"/>
    <p:sldId id="310" r:id="rId65"/>
    <p:sldId id="319" r:id="rId66"/>
    <p:sldId id="321" r:id="rId67"/>
    <p:sldId id="322" r:id="rId68"/>
    <p:sldId id="323" r:id="rId69"/>
    <p:sldId id="325" r:id="rId70"/>
    <p:sldId id="324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64" r:id="rId91"/>
    <p:sldId id="365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5" r:id="rId101"/>
    <p:sldId id="353" r:id="rId102"/>
    <p:sldId id="354" r:id="rId103"/>
    <p:sldId id="356" r:id="rId104"/>
    <p:sldId id="357" r:id="rId105"/>
    <p:sldId id="358" r:id="rId106"/>
    <p:sldId id="359" r:id="rId107"/>
    <p:sldId id="362" r:id="rId108"/>
    <p:sldId id="363" r:id="rId109"/>
  </p:sldIdLst>
  <p:sldSz cx="5040313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0000FF"/>
    <a:srgbClr val="000066"/>
    <a:srgbClr val="3366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3" autoAdjust="0"/>
    <p:restoredTop sz="94660"/>
  </p:normalViewPr>
  <p:slideViewPr>
    <p:cSldViewPr snapToGrid="0">
      <p:cViewPr varScale="1">
        <p:scale>
          <a:sx n="235" d="100"/>
          <a:sy n="235" d="100"/>
        </p:scale>
        <p:origin x="120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4" Type="http://schemas.openxmlformats.org/officeDocument/2006/relationships/image" Target="../media/image16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13" Type="http://schemas.openxmlformats.org/officeDocument/2006/relationships/image" Target="../media/image198.wmf"/><Relationship Id="rId3" Type="http://schemas.openxmlformats.org/officeDocument/2006/relationships/image" Target="../media/image188.wmf"/><Relationship Id="rId7" Type="http://schemas.openxmlformats.org/officeDocument/2006/relationships/image" Target="../media/image192.wmf"/><Relationship Id="rId12" Type="http://schemas.openxmlformats.org/officeDocument/2006/relationships/image" Target="../media/image197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6" Type="http://schemas.openxmlformats.org/officeDocument/2006/relationships/image" Target="../media/image191.wmf"/><Relationship Id="rId11" Type="http://schemas.openxmlformats.org/officeDocument/2006/relationships/image" Target="../media/image196.wmf"/><Relationship Id="rId5" Type="http://schemas.openxmlformats.org/officeDocument/2006/relationships/image" Target="../media/image190.wmf"/><Relationship Id="rId10" Type="http://schemas.openxmlformats.org/officeDocument/2006/relationships/image" Target="../media/image195.wmf"/><Relationship Id="rId4" Type="http://schemas.openxmlformats.org/officeDocument/2006/relationships/image" Target="../media/image189.wmf"/><Relationship Id="rId9" Type="http://schemas.openxmlformats.org/officeDocument/2006/relationships/image" Target="../media/image194.wmf"/><Relationship Id="rId14" Type="http://schemas.openxmlformats.org/officeDocument/2006/relationships/image" Target="../media/image19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image" Target="../media/image73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12" Type="http://schemas.openxmlformats.org/officeDocument/2006/relationships/image" Target="../media/image72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11" Type="http://schemas.openxmlformats.org/officeDocument/2006/relationships/image" Target="../media/image71.wmf"/><Relationship Id="rId5" Type="http://schemas.openxmlformats.org/officeDocument/2006/relationships/image" Target="../media/image65.wmf"/><Relationship Id="rId10" Type="http://schemas.openxmlformats.org/officeDocument/2006/relationships/image" Target="../media/image70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589241"/>
            <a:ext cx="4284266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1891070"/>
            <a:ext cx="3780235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8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2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191691"/>
            <a:ext cx="1086817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191691"/>
            <a:ext cx="3197449" cy="305121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6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6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897613"/>
            <a:ext cx="4347270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2409469"/>
            <a:ext cx="4347270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958453"/>
            <a:ext cx="2142133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958453"/>
            <a:ext cx="2142133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6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191691"/>
            <a:ext cx="4347270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882610"/>
            <a:ext cx="213228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1315164"/>
            <a:ext cx="2132288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882610"/>
            <a:ext cx="21427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1315164"/>
            <a:ext cx="2142790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5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0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40030"/>
            <a:ext cx="162563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518399"/>
            <a:ext cx="2551658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080135"/>
            <a:ext cx="162563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4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40030"/>
            <a:ext cx="162563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518399"/>
            <a:ext cx="2551658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080135"/>
            <a:ext cx="162563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191691"/>
            <a:ext cx="4347270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958453"/>
            <a:ext cx="4347270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3337084"/>
            <a:ext cx="113407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DD448-F53E-40B4-9042-5326A80222DB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3337084"/>
            <a:ext cx="1701106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3337084"/>
            <a:ext cx="113407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7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gi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14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15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0.wmf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39.wmf"/><Relationship Id="rId3" Type="http://schemas.openxmlformats.org/officeDocument/2006/relationships/image" Target="../media/image41.gif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5" Type="http://schemas.openxmlformats.org/officeDocument/2006/relationships/image" Target="../media/image40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67.wmf"/><Relationship Id="rId26" Type="http://schemas.openxmlformats.org/officeDocument/2006/relationships/image" Target="../media/image71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image" Target="../media/image68.wmf"/><Relationship Id="rId29" Type="http://schemas.openxmlformats.org/officeDocument/2006/relationships/oleObject" Target="../embeddings/oleObject30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70.wmf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66.wmf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72.wmf"/><Relationship Id="rId10" Type="http://schemas.openxmlformats.org/officeDocument/2006/relationships/image" Target="../media/image64.wmf"/><Relationship Id="rId19" Type="http://schemas.openxmlformats.org/officeDocument/2006/relationships/oleObject" Target="../embeddings/oleObject25.bin"/><Relationship Id="rId31" Type="http://schemas.openxmlformats.org/officeDocument/2006/relationships/image" Target="../media/image73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69.wmf"/><Relationship Id="rId27" Type="http://schemas.openxmlformats.org/officeDocument/2006/relationships/oleObject" Target="../embeddings/oleObject29.bin"/><Relationship Id="rId30" Type="http://schemas.openxmlformats.org/officeDocument/2006/relationships/oleObject" Target="../embeddings/oleObject3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4" Type="http://schemas.openxmlformats.org/officeDocument/2006/relationships/image" Target="../media/image84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gi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35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3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157.png"/><Relationship Id="rId7" Type="http://schemas.openxmlformats.org/officeDocument/2006/relationships/image" Target="../media/image1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54.wmf"/><Relationship Id="rId10" Type="http://schemas.openxmlformats.org/officeDocument/2006/relationships/image" Target="../media/image158.jpeg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56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167.png"/><Relationship Id="rId3" Type="http://schemas.openxmlformats.org/officeDocument/2006/relationships/image" Target="../media/image166.jpeg"/><Relationship Id="rId7" Type="http://schemas.openxmlformats.org/officeDocument/2006/relationships/image" Target="../media/image163.wmf"/><Relationship Id="rId12" Type="http://schemas.openxmlformats.org/officeDocument/2006/relationships/image" Target="../media/image1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162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164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image" Target="../media/image170.pn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gif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48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77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5" Type="http://schemas.openxmlformats.org/officeDocument/2006/relationships/image" Target="../media/image181.png"/><Relationship Id="rId4" Type="http://schemas.openxmlformats.org/officeDocument/2006/relationships/image" Target="../media/image18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190.wmf"/><Relationship Id="rId18" Type="http://schemas.openxmlformats.org/officeDocument/2006/relationships/oleObject" Target="../embeddings/oleObject57.bin"/><Relationship Id="rId26" Type="http://schemas.openxmlformats.org/officeDocument/2006/relationships/oleObject" Target="../embeddings/oleObject61.bin"/><Relationship Id="rId3" Type="http://schemas.openxmlformats.org/officeDocument/2006/relationships/image" Target="../media/image200.jpeg"/><Relationship Id="rId21" Type="http://schemas.openxmlformats.org/officeDocument/2006/relationships/image" Target="../media/image194.wmf"/><Relationship Id="rId7" Type="http://schemas.openxmlformats.org/officeDocument/2006/relationships/image" Target="../media/image187.w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192.wmf"/><Relationship Id="rId25" Type="http://schemas.openxmlformats.org/officeDocument/2006/relationships/image" Target="../media/image19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58.bin"/><Relationship Id="rId29" Type="http://schemas.openxmlformats.org/officeDocument/2006/relationships/image" Target="../media/image198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189.wmf"/><Relationship Id="rId24" Type="http://schemas.openxmlformats.org/officeDocument/2006/relationships/oleObject" Target="../embeddings/oleObject60.bin"/><Relationship Id="rId5" Type="http://schemas.openxmlformats.org/officeDocument/2006/relationships/image" Target="../media/image186.wmf"/><Relationship Id="rId15" Type="http://schemas.openxmlformats.org/officeDocument/2006/relationships/image" Target="../media/image191.wmf"/><Relationship Id="rId23" Type="http://schemas.openxmlformats.org/officeDocument/2006/relationships/image" Target="../media/image195.wmf"/><Relationship Id="rId28" Type="http://schemas.openxmlformats.org/officeDocument/2006/relationships/oleObject" Target="../embeddings/oleObject62.bin"/><Relationship Id="rId10" Type="http://schemas.openxmlformats.org/officeDocument/2006/relationships/oleObject" Target="../embeddings/oleObject53.bin"/><Relationship Id="rId19" Type="http://schemas.openxmlformats.org/officeDocument/2006/relationships/image" Target="../media/image193.wmf"/><Relationship Id="rId31" Type="http://schemas.openxmlformats.org/officeDocument/2006/relationships/image" Target="../media/image199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188.wmf"/><Relationship Id="rId14" Type="http://schemas.openxmlformats.org/officeDocument/2006/relationships/oleObject" Target="../embeddings/oleObject55.bin"/><Relationship Id="rId22" Type="http://schemas.openxmlformats.org/officeDocument/2006/relationships/oleObject" Target="../embeddings/oleObject59.bin"/><Relationship Id="rId27" Type="http://schemas.openxmlformats.org/officeDocument/2006/relationships/image" Target="../media/image197.wmf"/><Relationship Id="rId30" Type="http://schemas.openxmlformats.org/officeDocument/2006/relationships/oleObject" Target="../embeddings/oleObject63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204.gif"/><Relationship Id="rId7" Type="http://schemas.openxmlformats.org/officeDocument/2006/relationships/image" Target="../media/image2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201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203.w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gi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02" r="5582"/>
          <a:stretch/>
        </p:blipFill>
        <p:spPr>
          <a:xfrm>
            <a:off x="223520" y="46352"/>
            <a:ext cx="3584448" cy="32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2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3" y="227902"/>
            <a:ext cx="1603375" cy="83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/>
          <a:stretch/>
        </p:blipFill>
        <p:spPr bwMode="auto">
          <a:xfrm>
            <a:off x="1930400" y="300736"/>
            <a:ext cx="609600" cy="51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98169" y="1479296"/>
            <a:ext cx="654511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347216" y="1485392"/>
            <a:ext cx="491745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6352" y="1146048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ambulance (s)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90320" y="1156208"/>
            <a:ext cx="585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car (o)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950720" y="1137920"/>
            <a:ext cx="2428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source  approaching observer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</a:t>
            </a:r>
          </a:p>
          <a:p>
            <a:r>
              <a:rPr lang="en-AU" sz="1200" dirty="0"/>
              <a:t>observer  receding from  source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</a:t>
            </a:r>
            <a:endParaRPr lang="en-US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23593" y="2029968"/>
            <a:ext cx="654511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94208" y="2032000"/>
            <a:ext cx="491745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4160" y="1698752"/>
            <a:ext cx="585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car (o)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936496" y="1668272"/>
            <a:ext cx="2428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observer approaching source     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</a:t>
            </a:r>
          </a:p>
          <a:p>
            <a:r>
              <a:rPr lang="en-AU" sz="1200" dirty="0"/>
              <a:t>source receding from observer  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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61136" y="1684528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ambulance (s)</a:t>
            </a:r>
            <a:endParaRPr lang="en-US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084985" y="2625344"/>
            <a:ext cx="654511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5920" y="2627376"/>
            <a:ext cx="491745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5872" y="2294128"/>
            <a:ext cx="585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car (o)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918208" y="2263648"/>
            <a:ext cx="252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observer approaching source     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</a:t>
            </a:r>
          </a:p>
          <a:p>
            <a:r>
              <a:rPr lang="en-AU" sz="1200" dirty="0"/>
              <a:t>source  approaching observer    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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42848" y="2279904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ambulance (s)</a:t>
            </a:r>
            <a:endParaRPr lang="en-US" sz="12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82345" y="3310128"/>
            <a:ext cx="654511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219200" y="3316224"/>
            <a:ext cx="491745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37920" y="2970784"/>
            <a:ext cx="585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car (o)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920240" y="2940304"/>
            <a:ext cx="257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observer receding from source    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</a:t>
            </a:r>
          </a:p>
          <a:p>
            <a:r>
              <a:rPr lang="en-AU" sz="1200" dirty="0"/>
              <a:t>source receding from observer    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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72720" y="297281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ambulance (s)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7122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Image result for images hydrogen spectrum viewed through adiffraction grating">
            <a:extLst>
              <a:ext uri="{FF2B5EF4-FFF2-40B4-BE49-F238E27FC236}">
                <a16:creationId xmlns:a16="http://schemas.microsoft.com/office/drawing/2014/main" id="{D1C2F6B9-AF1D-4BA6-B6B3-2D9BBF6B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9" y="0"/>
            <a:ext cx="4821044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40C87-047A-4E04-A752-12FA2B92E91A}"/>
              </a:ext>
            </a:extLst>
          </p:cNvPr>
          <p:cNvSpPr txBox="1"/>
          <p:nvPr/>
        </p:nvSpPr>
        <p:spPr>
          <a:xfrm>
            <a:off x="277451" y="211079"/>
            <a:ext cx="769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FF00"/>
                </a:solidFill>
              </a:rPr>
              <a:t>hydrogen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BAA27-7CD8-45E9-B4FD-60B33D2A97F1}"/>
              </a:ext>
            </a:extLst>
          </p:cNvPr>
          <p:cNvSpPr txBox="1"/>
          <p:nvPr/>
        </p:nvSpPr>
        <p:spPr>
          <a:xfrm>
            <a:off x="275419" y="733303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FF00"/>
                </a:solidFill>
              </a:rPr>
              <a:t>helium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F95A3-7088-4A00-826D-C029ECCB93E7}"/>
              </a:ext>
            </a:extLst>
          </p:cNvPr>
          <p:cNvSpPr txBox="1"/>
          <p:nvPr/>
        </p:nvSpPr>
        <p:spPr>
          <a:xfrm>
            <a:off x="277451" y="1206759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FF00"/>
                </a:solidFill>
              </a:rPr>
              <a:t>lithium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F79DB-40D0-4BDF-9C43-04FDBB8FBA0A}"/>
              </a:ext>
            </a:extLst>
          </p:cNvPr>
          <p:cNvSpPr txBox="1"/>
          <p:nvPr/>
        </p:nvSpPr>
        <p:spPr>
          <a:xfrm>
            <a:off x="259163" y="1733047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FF00"/>
                </a:solidFill>
              </a:rPr>
              <a:t>oxygen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D2FAB-4BDD-4B72-AE77-7BECEA456175}"/>
              </a:ext>
            </a:extLst>
          </p:cNvPr>
          <p:cNvSpPr txBox="1"/>
          <p:nvPr/>
        </p:nvSpPr>
        <p:spPr>
          <a:xfrm>
            <a:off x="259163" y="2220727"/>
            <a:ext cx="617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FF00"/>
                </a:solidFill>
              </a:rPr>
              <a:t>carbon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7A982-3A7C-42D5-A4FB-E37B26135F0A}"/>
              </a:ext>
            </a:extLst>
          </p:cNvPr>
          <p:cNvSpPr txBox="1"/>
          <p:nvPr/>
        </p:nvSpPr>
        <p:spPr>
          <a:xfrm>
            <a:off x="269323" y="2710439"/>
            <a:ext cx="711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FF00"/>
                </a:solidFill>
              </a:rPr>
              <a:t>nitrogen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FE7D0-DBAB-44E9-855E-991FCF4451BC}"/>
              </a:ext>
            </a:extLst>
          </p:cNvPr>
          <p:cNvSpPr txBox="1"/>
          <p:nvPr/>
        </p:nvSpPr>
        <p:spPr>
          <a:xfrm>
            <a:off x="275419" y="3216407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FF00"/>
                </a:solidFill>
              </a:rPr>
              <a:t>neon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57C08-A51E-4BBB-B4D2-34A5217719F0}"/>
              </a:ext>
            </a:extLst>
          </p:cNvPr>
          <p:cNvSpPr/>
          <p:nvPr/>
        </p:nvSpPr>
        <p:spPr>
          <a:xfrm>
            <a:off x="1938528" y="73152"/>
            <a:ext cx="1272032" cy="113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4834C2-1DA9-4685-8A8D-EBC7C2C4D6F2}"/>
              </a:ext>
            </a:extLst>
          </p:cNvPr>
          <p:cNvSpPr/>
          <p:nvPr/>
        </p:nvSpPr>
        <p:spPr>
          <a:xfrm>
            <a:off x="2046224" y="562864"/>
            <a:ext cx="1272032" cy="113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874D0-28A4-4358-BAFE-C87DA35AECAC}"/>
              </a:ext>
            </a:extLst>
          </p:cNvPr>
          <p:cNvSpPr/>
          <p:nvPr/>
        </p:nvSpPr>
        <p:spPr>
          <a:xfrm>
            <a:off x="1895856" y="1046480"/>
            <a:ext cx="1272032" cy="113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9F72A-6A64-41D6-88E5-DC78CC068BE2}"/>
              </a:ext>
            </a:extLst>
          </p:cNvPr>
          <p:cNvSpPr/>
          <p:nvPr/>
        </p:nvSpPr>
        <p:spPr>
          <a:xfrm>
            <a:off x="1999488" y="1556512"/>
            <a:ext cx="1272032" cy="113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F97E9-48CB-4FF5-A0B1-9976E233F71B}"/>
              </a:ext>
            </a:extLst>
          </p:cNvPr>
          <p:cNvSpPr/>
          <p:nvPr/>
        </p:nvSpPr>
        <p:spPr>
          <a:xfrm>
            <a:off x="2017776" y="2086864"/>
            <a:ext cx="1272032" cy="113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37EB5-C15B-4769-B9E6-068BFB452642}"/>
              </a:ext>
            </a:extLst>
          </p:cNvPr>
          <p:cNvSpPr/>
          <p:nvPr/>
        </p:nvSpPr>
        <p:spPr>
          <a:xfrm>
            <a:off x="2027936" y="2572512"/>
            <a:ext cx="1272032" cy="113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71D5D3-3E35-4357-A61B-9FC6468D675E}"/>
              </a:ext>
            </a:extLst>
          </p:cNvPr>
          <p:cNvSpPr/>
          <p:nvPr/>
        </p:nvSpPr>
        <p:spPr>
          <a:xfrm>
            <a:off x="2168144" y="3078480"/>
            <a:ext cx="1272032" cy="113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72082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Image result for diffraction grating physics">
            <a:extLst>
              <a:ext uri="{FF2B5EF4-FFF2-40B4-BE49-F238E27FC236}">
                <a16:creationId xmlns:a16="http://schemas.microsoft.com/office/drawing/2014/main" id="{4DCC259E-B480-46C9-81A4-526B71B81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r="16917" b="22694"/>
          <a:stretch/>
        </p:blipFill>
        <p:spPr bwMode="auto">
          <a:xfrm>
            <a:off x="154431" y="161798"/>
            <a:ext cx="4656269" cy="325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9777C-A94B-471E-9FBB-EF1F1BA3DD51}"/>
              </a:ext>
            </a:extLst>
          </p:cNvPr>
          <p:cNvSpPr txBox="1"/>
          <p:nvPr/>
        </p:nvSpPr>
        <p:spPr>
          <a:xfrm>
            <a:off x="207264" y="17881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1 slit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FB485-9D59-40CF-8C1B-7B121ACFD036}"/>
              </a:ext>
            </a:extLst>
          </p:cNvPr>
          <p:cNvSpPr txBox="1"/>
          <p:nvPr/>
        </p:nvSpPr>
        <p:spPr>
          <a:xfrm>
            <a:off x="221488" y="294436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7 slit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9F568-159C-4810-AC81-D59EB910F83F}"/>
              </a:ext>
            </a:extLst>
          </p:cNvPr>
          <p:cNvSpPr txBox="1"/>
          <p:nvPr/>
        </p:nvSpPr>
        <p:spPr>
          <a:xfrm>
            <a:off x="221488" y="126593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3 slit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2BE8B-A489-4D9C-B27F-1937A3ADAA4A}"/>
              </a:ext>
            </a:extLst>
          </p:cNvPr>
          <p:cNvSpPr txBox="1"/>
          <p:nvPr/>
        </p:nvSpPr>
        <p:spPr>
          <a:xfrm>
            <a:off x="221488" y="184708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4 slit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58E46-95AB-4ACE-8421-C52175B6C603}"/>
              </a:ext>
            </a:extLst>
          </p:cNvPr>
          <p:cNvSpPr txBox="1"/>
          <p:nvPr/>
        </p:nvSpPr>
        <p:spPr>
          <a:xfrm>
            <a:off x="221488" y="239166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5 slit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1" name="Picture 2" descr="Image result for diffraction grating physics">
            <a:extLst>
              <a:ext uri="{FF2B5EF4-FFF2-40B4-BE49-F238E27FC236}">
                <a16:creationId xmlns:a16="http://schemas.microsoft.com/office/drawing/2014/main" id="{8203731F-6226-452A-8FC7-946B69595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r="16917" b="22694"/>
          <a:stretch/>
        </p:blipFill>
        <p:spPr bwMode="auto">
          <a:xfrm>
            <a:off x="154431" y="161798"/>
            <a:ext cx="4656269" cy="325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2B0038-A928-49A6-9BEE-5BC9371D5090}"/>
              </a:ext>
            </a:extLst>
          </p:cNvPr>
          <p:cNvSpPr txBox="1"/>
          <p:nvPr/>
        </p:nvSpPr>
        <p:spPr>
          <a:xfrm>
            <a:off x="207264" y="17881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1 slit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D8386C-0FC9-4130-A2ED-76FC97B1367D}"/>
              </a:ext>
            </a:extLst>
          </p:cNvPr>
          <p:cNvSpPr txBox="1"/>
          <p:nvPr/>
        </p:nvSpPr>
        <p:spPr>
          <a:xfrm>
            <a:off x="221488" y="294436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7 slit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8C56FF-0403-47BB-9BA6-0F8F44B7CD89}"/>
              </a:ext>
            </a:extLst>
          </p:cNvPr>
          <p:cNvSpPr txBox="1"/>
          <p:nvPr/>
        </p:nvSpPr>
        <p:spPr>
          <a:xfrm>
            <a:off x="221488" y="126593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3 slit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7EDCE8-AAF2-447A-B83B-CFD54F6FD772}"/>
              </a:ext>
            </a:extLst>
          </p:cNvPr>
          <p:cNvSpPr txBox="1"/>
          <p:nvPr/>
        </p:nvSpPr>
        <p:spPr>
          <a:xfrm>
            <a:off x="221488" y="184708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4 slit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3FF50-9705-4DD4-AFA9-1C96D1297A3B}"/>
              </a:ext>
            </a:extLst>
          </p:cNvPr>
          <p:cNvSpPr txBox="1"/>
          <p:nvPr/>
        </p:nvSpPr>
        <p:spPr>
          <a:xfrm>
            <a:off x="221488" y="239166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5 slit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BA6B5-82B8-43E6-A328-8684E9E7447C}"/>
              </a:ext>
            </a:extLst>
          </p:cNvPr>
          <p:cNvSpPr txBox="1"/>
          <p:nvPr/>
        </p:nvSpPr>
        <p:spPr>
          <a:xfrm>
            <a:off x="217424" y="70104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2 slit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43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Image result for diffraction grating physics">
            <a:extLst>
              <a:ext uri="{FF2B5EF4-FFF2-40B4-BE49-F238E27FC236}">
                <a16:creationId xmlns:a16="http://schemas.microsoft.com/office/drawing/2014/main" id="{990BDF3E-8A03-4DFD-8ABC-CA09BFFB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862013"/>
            <a:ext cx="25622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56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age result for images yellow sodium light">
            <a:extLst>
              <a:ext uri="{FF2B5EF4-FFF2-40B4-BE49-F238E27FC236}">
                <a16:creationId xmlns:a16="http://schemas.microsoft.com/office/drawing/2014/main" id="{813A95D4-DB8B-43BC-BC99-50DE2ACBA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8842" r="30021" b="15656"/>
          <a:stretch/>
        </p:blipFill>
        <p:spPr bwMode="auto">
          <a:xfrm>
            <a:off x="121920" y="783275"/>
            <a:ext cx="1922272" cy="13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Image result for images yellow sodium light">
            <a:extLst>
              <a:ext uri="{FF2B5EF4-FFF2-40B4-BE49-F238E27FC236}">
                <a16:creationId xmlns:a16="http://schemas.microsoft.com/office/drawing/2014/main" id="{3DDCD13C-D91D-4D08-9C92-D2F517F50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2" t="9370" r="37147" b="4772"/>
          <a:stretch/>
        </p:blipFill>
        <p:spPr bwMode="auto">
          <a:xfrm rot="16200000">
            <a:off x="3218688" y="88454"/>
            <a:ext cx="568960" cy="282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3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8FE07E-E8AC-4C8E-A567-05E58AC20633}"/>
              </a:ext>
            </a:extLst>
          </p:cNvPr>
          <p:cNvGrpSpPr/>
          <p:nvPr/>
        </p:nvGrpSpPr>
        <p:grpSpPr>
          <a:xfrm>
            <a:off x="336524" y="889850"/>
            <a:ext cx="2823174" cy="259453"/>
            <a:chOff x="933932" y="1564474"/>
            <a:chExt cx="2823174" cy="259453"/>
          </a:xfrm>
        </p:grpSpPr>
        <p:pic>
          <p:nvPicPr>
            <p:cNvPr id="8" name="Picture 7" descr="Image result for images yellow sodium light">
              <a:extLst>
                <a:ext uri="{FF2B5EF4-FFF2-40B4-BE49-F238E27FC236}">
                  <a16:creationId xmlns:a16="http://schemas.microsoft.com/office/drawing/2014/main" id="{026DFABA-357B-43E0-924D-364C7E3D84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37" t="9370" r="49379" b="4772"/>
            <a:stretch/>
          </p:blipFill>
          <p:spPr bwMode="auto">
            <a:xfrm rot="16200000">
              <a:off x="2279863" y="346684"/>
              <a:ext cx="133116" cy="282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images yellow sodium light">
              <a:extLst>
                <a:ext uri="{FF2B5EF4-FFF2-40B4-BE49-F238E27FC236}">
                  <a16:creationId xmlns:a16="http://schemas.microsoft.com/office/drawing/2014/main" id="{59EE2D00-31F7-4E67-BE4F-5EDABB152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37" t="9370" r="49379" b="4772"/>
            <a:stretch/>
          </p:blipFill>
          <p:spPr bwMode="auto">
            <a:xfrm rot="16200000">
              <a:off x="2278059" y="220347"/>
              <a:ext cx="133116" cy="282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579F55-44F7-4459-99D5-8EECD7A1363F}"/>
              </a:ext>
            </a:extLst>
          </p:cNvPr>
          <p:cNvGrpSpPr/>
          <p:nvPr/>
        </p:nvGrpSpPr>
        <p:grpSpPr>
          <a:xfrm>
            <a:off x="365760" y="1335459"/>
            <a:ext cx="2798230" cy="261693"/>
            <a:chOff x="929640" y="1993827"/>
            <a:chExt cx="2823630" cy="161917"/>
          </a:xfrm>
        </p:grpSpPr>
        <p:pic>
          <p:nvPicPr>
            <p:cNvPr id="10" name="Picture 9" descr="Image result for images yellow sodium light">
              <a:extLst>
                <a:ext uri="{FF2B5EF4-FFF2-40B4-BE49-F238E27FC236}">
                  <a16:creationId xmlns:a16="http://schemas.microsoft.com/office/drawing/2014/main" id="{115E03A9-58DA-4499-A435-8D58ABB65A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37" t="9370" r="49379" b="4772"/>
            <a:stretch/>
          </p:blipFill>
          <p:spPr bwMode="auto">
            <a:xfrm rot="16200000">
              <a:off x="2273767" y="678501"/>
              <a:ext cx="133116" cy="282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 result for images yellow sodium light">
              <a:extLst>
                <a:ext uri="{FF2B5EF4-FFF2-40B4-BE49-F238E27FC236}">
                  <a16:creationId xmlns:a16="http://schemas.microsoft.com/office/drawing/2014/main" id="{E5AF02A3-D877-4465-B6AF-345F4B83C8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37" t="9370" r="49379" b="4772"/>
            <a:stretch/>
          </p:blipFill>
          <p:spPr bwMode="auto">
            <a:xfrm rot="16200000">
              <a:off x="2276027" y="649700"/>
              <a:ext cx="133116" cy="282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4BE0F5-A695-4D03-AD50-1399319125F7}"/>
              </a:ext>
            </a:extLst>
          </p:cNvPr>
          <p:cNvSpPr txBox="1"/>
          <p:nvPr/>
        </p:nvSpPr>
        <p:spPr>
          <a:xfrm>
            <a:off x="3169920" y="82499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 lines resolved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68099-D1F7-4172-9200-445C334DC4A2}"/>
              </a:ext>
            </a:extLst>
          </p:cNvPr>
          <p:cNvSpPr txBox="1"/>
          <p:nvPr/>
        </p:nvSpPr>
        <p:spPr>
          <a:xfrm>
            <a:off x="3119120" y="1265936"/>
            <a:ext cx="201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 lines not resolved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FB1134-783A-4533-86F9-ED922B74AB64}"/>
              </a:ext>
            </a:extLst>
          </p:cNvPr>
          <p:cNvSpPr/>
          <p:nvPr/>
        </p:nvSpPr>
        <p:spPr>
          <a:xfrm>
            <a:off x="349504" y="885952"/>
            <a:ext cx="2796032" cy="2682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433BEF-D10B-4959-A178-46322409DBD1}"/>
              </a:ext>
            </a:extLst>
          </p:cNvPr>
          <p:cNvSpPr/>
          <p:nvPr/>
        </p:nvSpPr>
        <p:spPr>
          <a:xfrm>
            <a:off x="363728" y="1322832"/>
            <a:ext cx="2796032" cy="2682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00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D448292-3D15-45DB-84A6-88161531F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428928"/>
              </p:ext>
            </p:extLst>
          </p:nvPr>
        </p:nvGraphicFramePr>
        <p:xfrm>
          <a:off x="1893888" y="679450"/>
          <a:ext cx="1249362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Equation" r:id="rId3" imgW="2846973" imgH="5104943" progId="Equation.DSMT4">
                  <p:embed/>
                </p:oleObj>
              </mc:Choice>
              <mc:Fallback>
                <p:oleObj name="Equation" r:id="rId3" imgW="2846973" imgH="510494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3888" y="679450"/>
                        <a:ext cx="1249362" cy="223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04107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380994-D17B-47F6-B923-88625F69E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525111"/>
              </p:ext>
            </p:extLst>
          </p:nvPr>
        </p:nvGraphicFramePr>
        <p:xfrm>
          <a:off x="811213" y="366713"/>
          <a:ext cx="3417887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Equation" r:id="rId3" imgW="3418455" imgH="2866716" progId="Equation.DSMT4">
                  <p:embed/>
                </p:oleObj>
              </mc:Choice>
              <mc:Fallback>
                <p:oleObj name="Equation" r:id="rId3" imgW="3418455" imgH="28667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213" y="366713"/>
                        <a:ext cx="3417887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7490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mage result for image refraction person standing in water">
            <a:extLst>
              <a:ext uri="{FF2B5EF4-FFF2-40B4-BE49-F238E27FC236}">
                <a16:creationId xmlns:a16="http://schemas.microsoft.com/office/drawing/2014/main" id="{949680EB-98F9-49C6-8856-A6C6908CD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8" r="17334" b="11596"/>
          <a:stretch/>
        </p:blipFill>
        <p:spPr bwMode="auto">
          <a:xfrm>
            <a:off x="1504951" y="1146047"/>
            <a:ext cx="1677162" cy="18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5697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Image result for image refraction person standing in water">
            <a:extLst>
              <a:ext uri="{FF2B5EF4-FFF2-40B4-BE49-F238E27FC236}">
                <a16:creationId xmlns:a16="http://schemas.microsoft.com/office/drawing/2014/main" id="{E86FBB96-93E9-4B60-80E0-F25359931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8" r="6631"/>
          <a:stretch/>
        </p:blipFill>
        <p:spPr bwMode="auto">
          <a:xfrm>
            <a:off x="918630" y="910336"/>
            <a:ext cx="1466938" cy="123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4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381913" y="983488"/>
            <a:ext cx="654511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1696" y="642112"/>
            <a:ext cx="66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train (s)</a:t>
            </a:r>
            <a:endParaRPr lang="en-US" sz="1200" dirty="0"/>
          </a:p>
        </p:txBody>
      </p:sp>
      <p:sp>
        <p:nvSpPr>
          <p:cNvPr id="4" name="Oval 3"/>
          <p:cNvSpPr/>
          <p:nvPr/>
        </p:nvSpPr>
        <p:spPr>
          <a:xfrm>
            <a:off x="1901952" y="926592"/>
            <a:ext cx="73152" cy="7315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8544" y="627888"/>
            <a:ext cx="824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person (o)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53056" y="824992"/>
            <a:ext cx="2326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source  approaching observer 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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75920" y="1452880"/>
            <a:ext cx="684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train (o)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595120" y="1355344"/>
            <a:ext cx="313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reflected sound (s) at the same frequency as heard by the person: no change in frequency upon reflection</a:t>
            </a:r>
            <a:endParaRPr lang="en-US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4585" y="1790192"/>
            <a:ext cx="654511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42288" y="1761744"/>
            <a:ext cx="73152" cy="7315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/>
          <a:stretch/>
        </p:blipFill>
        <p:spPr bwMode="auto">
          <a:xfrm>
            <a:off x="1166368" y="792480"/>
            <a:ext cx="396995" cy="3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/>
          <a:stretch/>
        </p:blipFill>
        <p:spPr bwMode="auto">
          <a:xfrm flipH="1">
            <a:off x="1148080" y="1607312"/>
            <a:ext cx="396995" cy="3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1760" y="1985264"/>
            <a:ext cx="2291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observer approaching source  </a:t>
            </a:r>
            <a:r>
              <a:rPr lang="en-AU" sz="1200" i="1" dirty="0" err="1"/>
              <a:t>f</a:t>
            </a:r>
            <a:r>
              <a:rPr lang="en-AU" sz="1200" i="1" baseline="-25000" dirty="0" err="1"/>
              <a:t>o</a:t>
            </a:r>
            <a:r>
              <a:rPr lang="en-AU" sz="1200" dirty="0"/>
              <a:t> </a:t>
            </a:r>
            <a:r>
              <a:rPr lang="en-AU" sz="1200" dirty="0">
                <a:sym typeface="Symbol" panose="05050102010706020507" pitchFamily="18" charset="2"/>
              </a:rPr>
              <a:t>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210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6" y="233868"/>
            <a:ext cx="3591020" cy="336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7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/>
          <a:stretch>
            <a:fillRect/>
          </a:stretch>
        </p:blipFill>
        <p:spPr bwMode="auto">
          <a:xfrm>
            <a:off x="390144" y="235745"/>
            <a:ext cx="1680178" cy="164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69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 waves on the surface of wa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2" t="30663" r="15675" b="35566"/>
          <a:stretch/>
        </p:blipFill>
        <p:spPr bwMode="auto">
          <a:xfrm>
            <a:off x="999744" y="345440"/>
            <a:ext cx="1796288" cy="66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2572512" y="764032"/>
            <a:ext cx="68681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2556256" y="898144"/>
            <a:ext cx="796544" cy="8940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28416" y="841248"/>
            <a:ext cx="1011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crest of wave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220720" y="611632"/>
            <a:ext cx="1123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trough of wave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898144" y="1589024"/>
            <a:ext cx="3803904" cy="7355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24656" y="1302512"/>
            <a:ext cx="488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crest</a:t>
            </a:r>
            <a:endParaRPr lang="en-US" sz="12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13408" y="471424"/>
            <a:ext cx="312928" cy="4632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784096" y="764032"/>
            <a:ext cx="621792" cy="63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04640" y="2275840"/>
            <a:ext cx="600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trough</a:t>
            </a:r>
            <a:endParaRPr lang="en-US" sz="1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56640" y="1954784"/>
            <a:ext cx="387705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54880" y="1946656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2112" y="1804416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AU" sz="1200" dirty="0"/>
              <a:t> = 0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16256" y="1800352"/>
            <a:ext cx="1016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disturbance </a:t>
            </a:r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060704" y="1373632"/>
            <a:ext cx="0" cy="1020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/>
          <p:cNvCxnSpPr/>
          <p:nvPr/>
        </p:nvCxnSpPr>
        <p:spPr>
          <a:xfrm flipV="1">
            <a:off x="3039872" y="1605280"/>
            <a:ext cx="0" cy="349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39568" y="1322832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amplitude </a:t>
            </a:r>
            <a:r>
              <a:rPr lang="en-AU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12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Arrow Connector 2050"/>
          <p:cNvCxnSpPr/>
          <p:nvPr/>
        </p:nvCxnSpPr>
        <p:spPr>
          <a:xfrm flipV="1">
            <a:off x="1272032" y="1495552"/>
            <a:ext cx="906272" cy="4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76528" y="1213104"/>
            <a:ext cx="1087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wavelength  </a:t>
            </a:r>
            <a:r>
              <a:rPr lang="en-AU" sz="1200" i="1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AU" sz="1200" dirty="0">
                <a:solidFill>
                  <a:srgbClr val="7030A0"/>
                </a:solidFill>
              </a:rPr>
              <a:t> 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33728" y="2418080"/>
            <a:ext cx="1087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</a:rPr>
              <a:t>wavelength  </a:t>
            </a:r>
            <a:r>
              <a:rPr lang="en-AU" sz="1200" i="1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AU" sz="1200" dirty="0">
                <a:solidFill>
                  <a:srgbClr val="7030A0"/>
                </a:solidFill>
              </a:rPr>
              <a:t> </a:t>
            </a:r>
            <a:endParaRPr lang="en-US" sz="1200" dirty="0">
              <a:solidFill>
                <a:srgbClr val="7030A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712976" y="2387600"/>
            <a:ext cx="906272" cy="4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/>
          <p:cNvSpPr txBox="1"/>
          <p:nvPr/>
        </p:nvSpPr>
        <p:spPr>
          <a:xfrm>
            <a:off x="2714752" y="2600960"/>
            <a:ext cx="20778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water wave at one instance of 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06007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mage longitudinal w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28638"/>
            <a:ext cx="39624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60064" y="1479296"/>
            <a:ext cx="264160" cy="146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9632" y="2619248"/>
            <a:ext cx="264160" cy="146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1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mage longitudinal wa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6" t="34027" r="6647" b="25857"/>
          <a:stretch/>
        </p:blipFill>
        <p:spPr bwMode="auto">
          <a:xfrm>
            <a:off x="845311" y="1418336"/>
            <a:ext cx="3616961" cy="95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751840" y="1971040"/>
            <a:ext cx="3998976" cy="73558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9184" y="2332736"/>
            <a:ext cx="4494784" cy="12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472" y="2296160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atmospheric</a:t>
            </a:r>
          </a:p>
          <a:p>
            <a:r>
              <a:rPr lang="en-AU" sz="1000" dirty="0"/>
              <a:t> pressure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96976" y="2468880"/>
            <a:ext cx="8947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7030A0"/>
                </a:solidFill>
              </a:rPr>
              <a:t>compression</a:t>
            </a:r>
            <a:endParaRPr lang="en-AU" sz="1000" dirty="0"/>
          </a:p>
          <a:p>
            <a:r>
              <a:rPr lang="en-AU" sz="1000" dirty="0"/>
              <a:t>increased</a:t>
            </a:r>
          </a:p>
          <a:p>
            <a:r>
              <a:rPr lang="en-AU" sz="1000" dirty="0"/>
              <a:t> pressure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78304" y="2714752"/>
            <a:ext cx="771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7030A0"/>
                </a:solidFill>
              </a:rPr>
              <a:t>rarefaction</a:t>
            </a:r>
            <a:endParaRPr lang="en-AU" sz="1000" dirty="0"/>
          </a:p>
          <a:p>
            <a:r>
              <a:rPr lang="en-AU" sz="1000" dirty="0"/>
              <a:t>decreased</a:t>
            </a:r>
          </a:p>
          <a:p>
            <a:r>
              <a:rPr lang="en-AU" sz="1000" dirty="0"/>
              <a:t> pressure</a:t>
            </a:r>
            <a:endParaRPr lang="en-US" sz="1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59328" y="1085088"/>
            <a:ext cx="6908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44800" y="1089152"/>
            <a:ext cx="169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direction of propagation</a:t>
            </a:r>
            <a:endParaRPr lang="en-US" sz="1100" dirty="0"/>
          </a:p>
        </p:txBody>
      </p:sp>
      <p:sp>
        <p:nvSpPr>
          <p:cNvPr id="15" name="Oval 14"/>
          <p:cNvSpPr/>
          <p:nvPr/>
        </p:nvSpPr>
        <p:spPr>
          <a:xfrm>
            <a:off x="1605280" y="1528064"/>
            <a:ext cx="85344" cy="853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11808" y="1491488"/>
            <a:ext cx="260096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95248" y="928624"/>
            <a:ext cx="1185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particle vibrates</a:t>
            </a:r>
          </a:p>
          <a:p>
            <a:pPr algn="ctr"/>
            <a:r>
              <a:rPr lang="en-AU" sz="1200" dirty="0"/>
              <a:t> back to forth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624832" y="2328672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4877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nrkai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1" y="1049896"/>
            <a:ext cx="2047766" cy="135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ncsu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52" y="1048989"/>
            <a:ext cx="1768260" cy="1365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61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456" t="4695" r="69023" b="8054"/>
          <a:stretch/>
        </p:blipFill>
        <p:spPr>
          <a:xfrm>
            <a:off x="703072" y="422656"/>
            <a:ext cx="1093216" cy="73558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03808" y="455168"/>
            <a:ext cx="256032" cy="25603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28192" y="788416"/>
            <a:ext cx="197104" cy="15443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58672" y="1020064"/>
            <a:ext cx="144272" cy="6705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25728" y="451104"/>
            <a:ext cx="117856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23696" y="790448"/>
            <a:ext cx="117856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020064" y="707136"/>
            <a:ext cx="117856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31824" y="1018032"/>
            <a:ext cx="117856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009904" y="936752"/>
            <a:ext cx="117856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32256" y="1097280"/>
            <a:ext cx="117856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91616" y="288544"/>
            <a:ext cx="398272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16000" y="4470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/>
              <a:t>v</a:t>
            </a:r>
            <a:endParaRPr lang="en-US" sz="1200" i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56896" y="1489456"/>
            <a:ext cx="308864" cy="308864"/>
            <a:chOff x="1162304" y="1448816"/>
            <a:chExt cx="308864" cy="308864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62304" y="1597152"/>
              <a:ext cx="30886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1156208" y="1603248"/>
              <a:ext cx="30886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" name="TextBox 2047"/>
          <p:cNvSpPr txBox="1"/>
          <p:nvPr/>
        </p:nvSpPr>
        <p:spPr>
          <a:xfrm>
            <a:off x="398272" y="1288288"/>
            <a:ext cx="1893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Surface water waves - combination of transverse &amp; longitudinal motions &amp; at lower depths only longitudinal motion. In deep water, the wave action decreases with depth.</a:t>
            </a:r>
            <a:endParaRPr lang="en-US" sz="1000" dirty="0"/>
          </a:p>
          <a:p>
            <a:endParaRPr lang="en-US" sz="1200" dirty="0"/>
          </a:p>
        </p:txBody>
      </p:sp>
      <p:pic>
        <p:nvPicPr>
          <p:cNvPr id="2052" name="Picture 4" descr="Image result for image water wa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097" y="686326"/>
            <a:ext cx="1434592" cy="95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ectangle 2050"/>
          <p:cNvSpPr/>
          <p:nvPr/>
        </p:nvSpPr>
        <p:spPr>
          <a:xfrm>
            <a:off x="2357120" y="1589024"/>
            <a:ext cx="914400" cy="975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2052"/>
          <p:cNvSpPr/>
          <p:nvPr/>
        </p:nvSpPr>
        <p:spPr>
          <a:xfrm>
            <a:off x="2361184" y="678688"/>
            <a:ext cx="902208" cy="898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588768" y="784352"/>
            <a:ext cx="39827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40323" y="1107440"/>
            <a:ext cx="29922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735964" y="1438656"/>
            <a:ext cx="16890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2054"/>
          <p:cNvSpPr txBox="1"/>
          <p:nvPr/>
        </p:nvSpPr>
        <p:spPr>
          <a:xfrm>
            <a:off x="2674112" y="316992"/>
            <a:ext cx="1426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How a wave breaks.</a:t>
            </a:r>
            <a:endParaRPr lang="en-US" sz="1200" dirty="0"/>
          </a:p>
        </p:txBody>
      </p:sp>
      <p:sp>
        <p:nvSpPr>
          <p:cNvPr id="2056" name="TextBox 2055"/>
          <p:cNvSpPr txBox="1"/>
          <p:nvPr/>
        </p:nvSpPr>
        <p:spPr>
          <a:xfrm>
            <a:off x="2328673" y="1780032"/>
            <a:ext cx="2568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When  a wave approaches the shore, the water drags at the bottom and is slowed down, while the crests move ahead a greater speed and spill over the top.</a:t>
            </a:r>
            <a:endParaRPr lang="en-US" sz="1000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1046480" y="1239520"/>
            <a:ext cx="188976" cy="20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6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mages tsuna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" y="353568"/>
            <a:ext cx="1544319" cy="147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images tsuna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18" y="353568"/>
            <a:ext cx="1485974" cy="147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images tsunam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03" y="349312"/>
            <a:ext cx="1972310" cy="147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3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/>
          <a:srcRect l="13393" t="7857" r="9465" b="11191"/>
          <a:stretch/>
        </p:blipFill>
        <p:spPr bwMode="auto">
          <a:xfrm>
            <a:off x="288543" y="1028191"/>
            <a:ext cx="4494785" cy="1338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5440" y="568960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loud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29056" y="776224"/>
            <a:ext cx="499872" cy="27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63472" y="676656"/>
            <a:ext cx="565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quiet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719072" y="963168"/>
            <a:ext cx="251968" cy="54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402080" y="2397760"/>
            <a:ext cx="1154176" cy="4064"/>
          </a:xfrm>
          <a:prstGeom prst="straightConnector1">
            <a:avLst/>
          </a:prstGeom>
          <a:ln w="9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436511"/>
              </p:ext>
            </p:extLst>
          </p:nvPr>
        </p:nvGraphicFramePr>
        <p:xfrm>
          <a:off x="1561783" y="2425510"/>
          <a:ext cx="939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4" imgW="939600" imgH="558720" progId="Equation.DSMT4">
                  <p:embed/>
                </p:oleObj>
              </mc:Choice>
              <mc:Fallback>
                <p:oleObj name="Equation" r:id="rId4" imgW="93960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1783" y="2425510"/>
                        <a:ext cx="9398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V="1">
            <a:off x="2509520" y="953008"/>
            <a:ext cx="1154176" cy="4064"/>
          </a:xfrm>
          <a:prstGeom prst="straightConnector1">
            <a:avLst/>
          </a:prstGeom>
          <a:ln w="9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63520" y="788416"/>
            <a:ext cx="6462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1 beat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034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r="6716" b="-2164"/>
          <a:stretch/>
        </p:blipFill>
        <p:spPr bwMode="auto">
          <a:xfrm>
            <a:off x="580009" y="304799"/>
            <a:ext cx="3386455" cy="267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856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669"/>
          <a:stretch>
            <a:fillRect/>
          </a:stretch>
        </p:blipFill>
        <p:spPr bwMode="auto">
          <a:xfrm>
            <a:off x="91631" y="56325"/>
            <a:ext cx="3756334" cy="317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901342"/>
              </p:ext>
            </p:extLst>
          </p:nvPr>
        </p:nvGraphicFramePr>
        <p:xfrm>
          <a:off x="1734249" y="2967546"/>
          <a:ext cx="546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" name="Equation" r:id="rId4" imgW="545760" imgH="279360" progId="Equation.DSMT4">
                  <p:embed/>
                </p:oleObj>
              </mc:Choice>
              <mc:Fallback>
                <p:oleObj name="Equation" r:id="rId4" imgW="545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4249" y="2967546"/>
                        <a:ext cx="546100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3168" y="373888"/>
            <a:ext cx="137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larger b value – greater damping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497072" y="993648"/>
            <a:ext cx="1377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driving frequency</a:t>
            </a:r>
          </a:p>
          <a:p>
            <a:endParaRPr lang="en-AU" sz="1200" dirty="0"/>
          </a:p>
          <a:p>
            <a:endParaRPr lang="en-AU" sz="1200" dirty="0"/>
          </a:p>
          <a:p>
            <a:r>
              <a:rPr lang="en-AU" sz="1200" dirty="0"/>
              <a:t>natural frequency</a:t>
            </a:r>
            <a:endParaRPr lang="en-US" sz="12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706625"/>
              </p:ext>
            </p:extLst>
          </p:nvPr>
        </p:nvGraphicFramePr>
        <p:xfrm>
          <a:off x="3947097" y="1236282"/>
          <a:ext cx="241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" name="Equation" r:id="rId6" imgW="241200" imgH="279360" progId="Equation.DSMT4">
                  <p:embed/>
                </p:oleObj>
              </mc:Choice>
              <mc:Fallback>
                <p:oleObj name="Equation" r:id="rId6" imgW="241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7097" y="1236282"/>
                        <a:ext cx="241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55899"/>
              </p:ext>
            </p:extLst>
          </p:nvPr>
        </p:nvGraphicFramePr>
        <p:xfrm>
          <a:off x="3951669" y="1772730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" name="Equation" r:id="rId8" imgW="215640" imgH="279360" progId="Equation.DSMT4">
                  <p:embed/>
                </p:oleObj>
              </mc:Choice>
              <mc:Fallback>
                <p:oleObj name="Equation" r:id="rId8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51669" y="1772730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41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3" y="593887"/>
            <a:ext cx="2201725" cy="138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142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9" b="5608"/>
          <a:stretch>
            <a:fillRect/>
          </a:stretch>
        </p:blipFill>
        <p:spPr bwMode="auto">
          <a:xfrm>
            <a:off x="2648932" y="596052"/>
            <a:ext cx="1251661" cy="138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55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image playing music with wine glass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24361" b="11289"/>
          <a:stretch/>
        </p:blipFill>
        <p:spPr bwMode="auto">
          <a:xfrm>
            <a:off x="1836928" y="928689"/>
            <a:ext cx="1354046" cy="154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506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image chladni 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4" y="529328"/>
            <a:ext cx="2549081" cy="159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14" idx="1"/>
          </p:cNvCxnSpPr>
          <p:nvPr/>
        </p:nvCxnSpPr>
        <p:spPr>
          <a:xfrm flipH="1" flipV="1">
            <a:off x="2694432" y="999744"/>
            <a:ext cx="546608" cy="2613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897632" y="658368"/>
            <a:ext cx="597408" cy="2479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86912" y="430784"/>
            <a:ext cx="121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7030A0"/>
                </a:solidFill>
              </a:rPr>
              <a:t>antinode</a:t>
            </a:r>
          </a:p>
          <a:p>
            <a:r>
              <a:rPr lang="en-AU" sz="1200" dirty="0"/>
              <a:t>max disturbance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241040" y="1030224"/>
            <a:ext cx="119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7030A0"/>
                </a:solidFill>
              </a:rPr>
              <a:t>node</a:t>
            </a:r>
          </a:p>
          <a:p>
            <a:r>
              <a:rPr lang="en-AU" sz="1200" dirty="0"/>
              <a:t>min disturbance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3104346" y="1502098"/>
            <a:ext cx="1972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sand accumulates at the location of the </a:t>
            </a:r>
            <a:r>
              <a:rPr lang="en-AU" sz="1100" b="1" dirty="0">
                <a:solidFill>
                  <a:srgbClr val="7030A0"/>
                </a:solidFill>
              </a:rPr>
              <a:t>nodes</a:t>
            </a:r>
            <a:r>
              <a:rPr lang="en-AU" sz="1100" dirty="0"/>
              <a:t> where there is only a small movement of the vibrating the plate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35842" y="66200"/>
            <a:ext cx="3235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err="1">
                <a:solidFill>
                  <a:srgbClr val="7030A0"/>
                </a:solidFill>
              </a:rPr>
              <a:t>Chladni</a:t>
            </a:r>
            <a:r>
              <a:rPr lang="en-AU" sz="1200" dirty="0">
                <a:solidFill>
                  <a:srgbClr val="7030A0"/>
                </a:solidFill>
              </a:rPr>
              <a:t> Plates</a:t>
            </a:r>
            <a:r>
              <a:rPr lang="en-AU" sz="1200" dirty="0"/>
              <a:t>: </a:t>
            </a:r>
            <a:r>
              <a:rPr lang="en-AU" sz="1200" dirty="0">
                <a:solidFill>
                  <a:srgbClr val="FF0000"/>
                </a:solidFill>
              </a:rPr>
              <a:t>standing wave </a:t>
            </a:r>
            <a:r>
              <a:rPr lang="en-AU" sz="1200" dirty="0"/>
              <a:t>patterns occur when driven at a natural frequency of vibration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82146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image inverse square 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5" y="442303"/>
            <a:ext cx="3157728" cy="170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388372"/>
              </p:ext>
            </p:extLst>
          </p:nvPr>
        </p:nvGraphicFramePr>
        <p:xfrm>
          <a:off x="654303" y="681292"/>
          <a:ext cx="442405" cy="260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" name="Equation" r:id="rId4" imgW="495000" imgH="291960" progId="Equation.DSMT4">
                  <p:embed/>
                </p:oleObj>
              </mc:Choice>
              <mc:Fallback>
                <p:oleObj name="Equation" r:id="rId4" imgW="4950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4303" y="681292"/>
                        <a:ext cx="442405" cy="2609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000938"/>
              </p:ext>
            </p:extLst>
          </p:nvPr>
        </p:nvGraphicFramePr>
        <p:xfrm>
          <a:off x="682943" y="1049084"/>
          <a:ext cx="1778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" name="Equation" r:id="rId6" imgW="177480" imgH="190440" progId="Equation.DSMT4">
                  <p:embed/>
                </p:oleObj>
              </mc:Choice>
              <mc:Fallback>
                <p:oleObj name="Equation" r:id="rId6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943" y="1049084"/>
                        <a:ext cx="177800" cy="19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549691"/>
              </p:ext>
            </p:extLst>
          </p:nvPr>
        </p:nvGraphicFramePr>
        <p:xfrm>
          <a:off x="1618425" y="531686"/>
          <a:ext cx="850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" name="Equation" r:id="rId8" imgW="850680" imgH="558720" progId="Equation.DSMT4">
                  <p:embed/>
                </p:oleObj>
              </mc:Choice>
              <mc:Fallback>
                <p:oleObj name="Equation" r:id="rId8" imgW="85068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18425" y="531686"/>
                        <a:ext cx="850900" cy="558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00480" y="247904"/>
            <a:ext cx="169790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intensity at surface of sphere</a:t>
            </a:r>
            <a:endParaRPr lang="en-US" sz="1000" dirty="0"/>
          </a:p>
        </p:txBody>
      </p:sp>
      <p:sp>
        <p:nvSpPr>
          <p:cNvPr id="8" name="Freeform: Shape 7"/>
          <p:cNvSpPr/>
          <p:nvPr/>
        </p:nvSpPr>
        <p:spPr>
          <a:xfrm>
            <a:off x="1422400" y="536448"/>
            <a:ext cx="223520" cy="390144"/>
          </a:xfrm>
          <a:custGeom>
            <a:avLst/>
            <a:gdLst>
              <a:gd name="connsiteX0" fmla="*/ 0 w 223520"/>
              <a:gd name="connsiteY0" fmla="*/ 20320 h 390144"/>
              <a:gd name="connsiteX1" fmla="*/ 223520 w 223520"/>
              <a:gd name="connsiteY1" fmla="*/ 0 h 390144"/>
              <a:gd name="connsiteX2" fmla="*/ 223520 w 223520"/>
              <a:gd name="connsiteY2" fmla="*/ 223520 h 390144"/>
              <a:gd name="connsiteX3" fmla="*/ 223520 w 223520"/>
              <a:gd name="connsiteY3" fmla="*/ 390144 h 390144"/>
              <a:gd name="connsiteX4" fmla="*/ 130048 w 223520"/>
              <a:gd name="connsiteY4" fmla="*/ 337312 h 390144"/>
              <a:gd name="connsiteX5" fmla="*/ 0 w 223520"/>
              <a:gd name="connsiteY5" fmla="*/ 2032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" h="390144">
                <a:moveTo>
                  <a:pt x="0" y="20320"/>
                </a:moveTo>
                <a:lnTo>
                  <a:pt x="223520" y="0"/>
                </a:lnTo>
                <a:lnTo>
                  <a:pt x="223520" y="223520"/>
                </a:lnTo>
                <a:lnTo>
                  <a:pt x="223520" y="390144"/>
                </a:lnTo>
                <a:lnTo>
                  <a:pt x="130048" y="337312"/>
                </a:lnTo>
                <a:lnTo>
                  <a:pt x="0" y="203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18944" y="2174240"/>
            <a:ext cx="2316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Energy three times as far from the source spreads over 9 times the area, hence 1/9 of the intensity</a:t>
            </a:r>
            <a:endParaRPr lang="en-US" sz="1000" dirty="0"/>
          </a:p>
        </p:txBody>
      </p:sp>
      <p:sp>
        <p:nvSpPr>
          <p:cNvPr id="13" name="Freeform: Shape 12"/>
          <p:cNvSpPr/>
          <p:nvPr/>
        </p:nvSpPr>
        <p:spPr>
          <a:xfrm>
            <a:off x="1182624" y="1637792"/>
            <a:ext cx="2007616" cy="564896"/>
          </a:xfrm>
          <a:custGeom>
            <a:avLst/>
            <a:gdLst>
              <a:gd name="connsiteX0" fmla="*/ 4064 w 2007616"/>
              <a:gd name="connsiteY0" fmla="*/ 170688 h 564896"/>
              <a:gd name="connsiteX1" fmla="*/ 130048 w 2007616"/>
              <a:gd name="connsiteY1" fmla="*/ 81280 h 564896"/>
              <a:gd name="connsiteX2" fmla="*/ 902208 w 2007616"/>
              <a:gd name="connsiteY2" fmla="*/ 0 h 564896"/>
              <a:gd name="connsiteX3" fmla="*/ 1463040 w 2007616"/>
              <a:gd name="connsiteY3" fmla="*/ 170688 h 564896"/>
              <a:gd name="connsiteX4" fmla="*/ 1987296 w 2007616"/>
              <a:gd name="connsiteY4" fmla="*/ 329184 h 564896"/>
              <a:gd name="connsiteX5" fmla="*/ 2007616 w 2007616"/>
              <a:gd name="connsiteY5" fmla="*/ 463296 h 564896"/>
              <a:gd name="connsiteX6" fmla="*/ 491744 w 2007616"/>
              <a:gd name="connsiteY6" fmla="*/ 564896 h 564896"/>
              <a:gd name="connsiteX7" fmla="*/ 0 w 2007616"/>
              <a:gd name="connsiteY7" fmla="*/ 503936 h 564896"/>
              <a:gd name="connsiteX8" fmla="*/ 4064 w 2007616"/>
              <a:gd name="connsiteY8" fmla="*/ 170688 h 56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7616" h="564896">
                <a:moveTo>
                  <a:pt x="4064" y="170688"/>
                </a:moveTo>
                <a:lnTo>
                  <a:pt x="130048" y="81280"/>
                </a:lnTo>
                <a:lnTo>
                  <a:pt x="902208" y="0"/>
                </a:lnTo>
                <a:lnTo>
                  <a:pt x="1463040" y="170688"/>
                </a:lnTo>
                <a:lnTo>
                  <a:pt x="1987296" y="329184"/>
                </a:lnTo>
                <a:lnTo>
                  <a:pt x="2007616" y="463296"/>
                </a:lnTo>
                <a:lnTo>
                  <a:pt x="491744" y="564896"/>
                </a:lnTo>
                <a:lnTo>
                  <a:pt x="0" y="503936"/>
                </a:lnTo>
                <a:cubicBezTo>
                  <a:pt x="1355" y="399627"/>
                  <a:pt x="2709" y="295317"/>
                  <a:pt x="4064" y="1706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50264"/>
              </p:ext>
            </p:extLst>
          </p:nvPr>
        </p:nvGraphicFramePr>
        <p:xfrm>
          <a:off x="1963611" y="1679512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0" name="Equation" r:id="rId10" imgW="152280" imgH="164880" progId="Equation.DSMT4">
                  <p:embed/>
                </p:oleObj>
              </mc:Choice>
              <mc:Fallback>
                <p:oleObj name="Equation" r:id="rId10" imgW="1522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63611" y="1679512"/>
                        <a:ext cx="152400" cy="165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79833"/>
              </p:ext>
            </p:extLst>
          </p:nvPr>
        </p:nvGraphicFramePr>
        <p:xfrm>
          <a:off x="2412873" y="1799146"/>
          <a:ext cx="241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" name="Equation" r:id="rId12" imgW="241200" imgH="164880" progId="Equation.DSMT4">
                  <p:embed/>
                </p:oleObj>
              </mc:Choice>
              <mc:Fallback>
                <p:oleObj name="Equation" r:id="rId12" imgW="241200" imgH="1648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12873" y="1799146"/>
                        <a:ext cx="241300" cy="165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481130"/>
              </p:ext>
            </p:extLst>
          </p:nvPr>
        </p:nvGraphicFramePr>
        <p:xfrm>
          <a:off x="2857881" y="1949260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" name="Equation" r:id="rId14" imgW="241200" imgH="177480" progId="Equation.DSMT4">
                  <p:embed/>
                </p:oleObj>
              </mc:Choice>
              <mc:Fallback>
                <p:oleObj name="Equation" r:id="rId14" imgW="241200" imgH="1774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7881" y="1949260"/>
                        <a:ext cx="241300" cy="177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9776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image kidney st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09613"/>
            <a:ext cx="22955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36544" y="2328672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cm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5330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8"/>
          <a:stretch/>
        </p:blipFill>
        <p:spPr bwMode="auto">
          <a:xfrm>
            <a:off x="1080294" y="685165"/>
            <a:ext cx="2879725" cy="22301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45536" y="2653792"/>
            <a:ext cx="772160" cy="26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30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40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" b="4269"/>
          <a:stretch>
            <a:fillRect/>
          </a:stretch>
        </p:blipFill>
        <p:spPr bwMode="auto">
          <a:xfrm>
            <a:off x="207264" y="460380"/>
            <a:ext cx="1583792" cy="19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9872" y="357632"/>
            <a:ext cx="1244251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000" dirty="0"/>
              <a:t>spherical wave front</a:t>
            </a:r>
            <a:endParaRPr lang="en-US" sz="10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72896" y="617728"/>
            <a:ext cx="56896" cy="382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308608" y="1300480"/>
            <a:ext cx="56896" cy="690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26160" y="1148080"/>
            <a:ext cx="56896" cy="690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26592" y="1040384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AU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1232" y="1200912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AU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6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ascular Ultras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3" b="24647"/>
          <a:stretch/>
        </p:blipFill>
        <p:spPr bwMode="auto">
          <a:xfrm>
            <a:off x="1233488" y="1564640"/>
            <a:ext cx="1006735" cy="7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98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15F3E-8577-4E76-91EE-3331014D1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57"/>
          <a:stretch/>
        </p:blipFill>
        <p:spPr>
          <a:xfrm>
            <a:off x="1141984" y="180464"/>
            <a:ext cx="3898328" cy="3239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045278-53A4-44CD-9741-4E96557DB286}"/>
              </a:ext>
            </a:extLst>
          </p:cNvPr>
          <p:cNvSpPr txBox="1"/>
          <p:nvPr/>
        </p:nvSpPr>
        <p:spPr>
          <a:xfrm>
            <a:off x="3197201" y="2393696"/>
            <a:ext cx="415498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AU" sz="1000" dirty="0"/>
              <a:t>loud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74EFC-1725-470E-918C-3047778A0CBA}"/>
              </a:ext>
            </a:extLst>
          </p:cNvPr>
          <p:cNvSpPr txBox="1"/>
          <p:nvPr/>
        </p:nvSpPr>
        <p:spPr>
          <a:xfrm>
            <a:off x="4131056" y="2391664"/>
            <a:ext cx="481222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sz="1050" dirty="0"/>
              <a:t>quiet</a:t>
            </a:r>
            <a:endParaRPr 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930C2-B75D-47CE-B418-A27F65F7BA9F}"/>
              </a:ext>
            </a:extLst>
          </p:cNvPr>
          <p:cNvSpPr txBox="1"/>
          <p:nvPr/>
        </p:nvSpPr>
        <p:spPr>
          <a:xfrm>
            <a:off x="2718816" y="3271520"/>
            <a:ext cx="5469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100" dirty="0"/>
              <a:t>1 beat</a:t>
            </a:r>
            <a:endParaRPr lang="en-US" sz="11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7150642-4B38-4C92-9D85-7B9C4BC69B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470005"/>
              </p:ext>
            </p:extLst>
          </p:nvPr>
        </p:nvGraphicFramePr>
        <p:xfrm>
          <a:off x="1378903" y="3185700"/>
          <a:ext cx="584009" cy="347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" name="Equation" r:id="rId4" imgW="939600" imgH="558720" progId="Equation.DSMT4">
                  <p:embed/>
                </p:oleObj>
              </mc:Choice>
              <mc:Fallback>
                <p:oleObj name="Equation" r:id="rId4" imgW="939600" imgH="55872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8903" y="3185700"/>
                        <a:ext cx="584009" cy="3472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0ED7EF-AD87-41DC-8FEE-C5ADABE5F293}"/>
              </a:ext>
            </a:extLst>
          </p:cNvPr>
          <p:cNvCxnSpPr>
            <a:cxnSpLocks/>
          </p:cNvCxnSpPr>
          <p:nvPr/>
        </p:nvCxnSpPr>
        <p:spPr>
          <a:xfrm>
            <a:off x="2735072" y="3023616"/>
            <a:ext cx="0" cy="47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8BC346-DD85-45DF-96D2-8477EC490604}"/>
              </a:ext>
            </a:extLst>
          </p:cNvPr>
          <p:cNvCxnSpPr>
            <a:cxnSpLocks/>
          </p:cNvCxnSpPr>
          <p:nvPr/>
        </p:nvCxnSpPr>
        <p:spPr>
          <a:xfrm>
            <a:off x="2082800" y="2989072"/>
            <a:ext cx="0" cy="47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9C6D73-38FF-4C79-BD99-23283AF57442}"/>
              </a:ext>
            </a:extLst>
          </p:cNvPr>
          <p:cNvCxnSpPr>
            <a:cxnSpLocks/>
          </p:cNvCxnSpPr>
          <p:nvPr/>
        </p:nvCxnSpPr>
        <p:spPr>
          <a:xfrm>
            <a:off x="2074672" y="3354832"/>
            <a:ext cx="6604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678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clip art reflection of sound ech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9" y="644208"/>
            <a:ext cx="35814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3760" y="735584"/>
            <a:ext cx="148742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1200" dirty="0"/>
              <a:t>reflected wave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924304" y="1741424"/>
            <a:ext cx="148742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1200" dirty="0"/>
              <a:t>incident wave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198624" y="365760"/>
            <a:ext cx="137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sound wave reflected off wall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653536" y="1018032"/>
            <a:ext cx="1288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transmitted wave’s energy is absorbed by the wall increasing its temperature</a:t>
            </a:r>
            <a:endParaRPr lang="en-US" sz="120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3454400" y="1198880"/>
            <a:ext cx="101600" cy="272288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44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9168" y="2032000"/>
            <a:ext cx="1942592" cy="2438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2950464" y="918464"/>
            <a:ext cx="8128" cy="1113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0"/>
          </p:cNvCxnSpPr>
          <p:nvPr/>
        </p:nvCxnSpPr>
        <p:spPr>
          <a:xfrm flipH="1" flipV="1">
            <a:off x="2227072" y="1089152"/>
            <a:ext cx="723392" cy="942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0"/>
          </p:cNvCxnSpPr>
          <p:nvPr/>
        </p:nvCxnSpPr>
        <p:spPr>
          <a:xfrm flipV="1">
            <a:off x="2950464" y="1089152"/>
            <a:ext cx="699008" cy="942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255264" y="1430528"/>
            <a:ext cx="146304" cy="203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75408" y="1290320"/>
            <a:ext cx="211328" cy="264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65984" y="2003552"/>
            <a:ext cx="58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mirror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379216" y="1757680"/>
            <a:ext cx="1153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smooth surface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3216" y="631952"/>
            <a:ext cx="128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normal to surface</a:t>
            </a:r>
            <a:endParaRPr lang="en-US" sz="1200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46946"/>
              </p:ext>
            </p:extLst>
          </p:nvPr>
        </p:nvGraphicFramePr>
        <p:xfrm>
          <a:off x="2747455" y="1532954"/>
          <a:ext cx="177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" name="Equation" r:id="rId3" imgW="177480" imgH="279360" progId="Equation.DSMT4">
                  <p:embed/>
                </p:oleObj>
              </mc:Choice>
              <mc:Fallback>
                <p:oleObj name="Equation" r:id="rId3" imgW="177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7455" y="1532954"/>
                        <a:ext cx="177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684600"/>
              </p:ext>
            </p:extLst>
          </p:nvPr>
        </p:nvGraphicFramePr>
        <p:xfrm>
          <a:off x="2955989" y="1523048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" name="Equation" r:id="rId5" imgW="203040" imgH="279360" progId="Equation.DSMT4">
                  <p:embed/>
                </p:oleObj>
              </mc:Choice>
              <mc:Fallback>
                <p:oleObj name="Equation" r:id="rId5" imgW="203040" imgH="27936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989" y="1523048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Freeform: Shape 23"/>
          <p:cNvSpPr/>
          <p:nvPr/>
        </p:nvSpPr>
        <p:spPr>
          <a:xfrm>
            <a:off x="2678176" y="1446046"/>
            <a:ext cx="276352" cy="224258"/>
          </a:xfrm>
          <a:custGeom>
            <a:avLst/>
            <a:gdLst>
              <a:gd name="connsiteX0" fmla="*/ 0 w 276352"/>
              <a:gd name="connsiteY0" fmla="*/ 224258 h 224258"/>
              <a:gd name="connsiteX1" fmla="*/ 81280 w 276352"/>
              <a:gd name="connsiteY1" fmla="*/ 4802 h 224258"/>
              <a:gd name="connsiteX2" fmla="*/ 276352 w 276352"/>
              <a:gd name="connsiteY2" fmla="*/ 94210 h 22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352" h="224258">
                <a:moveTo>
                  <a:pt x="0" y="224258"/>
                </a:moveTo>
                <a:cubicBezTo>
                  <a:pt x="17610" y="125367"/>
                  <a:pt x="35221" y="26477"/>
                  <a:pt x="81280" y="4802"/>
                </a:cubicBezTo>
                <a:cubicBezTo>
                  <a:pt x="127339" y="-16873"/>
                  <a:pt x="201845" y="38668"/>
                  <a:pt x="276352" y="9421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2950464" y="1445495"/>
            <a:ext cx="260096" cy="237001"/>
          </a:xfrm>
          <a:custGeom>
            <a:avLst/>
            <a:gdLst>
              <a:gd name="connsiteX0" fmla="*/ 0 w 260096"/>
              <a:gd name="connsiteY0" fmla="*/ 159785 h 237001"/>
              <a:gd name="connsiteX1" fmla="*/ 109728 w 260096"/>
              <a:gd name="connsiteY1" fmla="*/ 1289 h 237001"/>
              <a:gd name="connsiteX2" fmla="*/ 260096 w 260096"/>
              <a:gd name="connsiteY2" fmla="*/ 237001 h 23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" h="237001">
                <a:moveTo>
                  <a:pt x="0" y="159785"/>
                </a:moveTo>
                <a:cubicBezTo>
                  <a:pt x="33189" y="74102"/>
                  <a:pt x="66379" y="-11580"/>
                  <a:pt x="109728" y="1289"/>
                </a:cubicBezTo>
                <a:cubicBezTo>
                  <a:pt x="153077" y="14158"/>
                  <a:pt x="206586" y="125579"/>
                  <a:pt x="260096" y="23700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609344" y="812800"/>
            <a:ext cx="913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incident ray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10864" y="896112"/>
            <a:ext cx="967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reflected ray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896" y="646176"/>
            <a:ext cx="12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Law of Reflection</a:t>
            </a:r>
            <a:endParaRPr lang="en-US" sz="12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941404"/>
              </p:ext>
            </p:extLst>
          </p:nvPr>
        </p:nvGraphicFramePr>
        <p:xfrm>
          <a:off x="378651" y="907098"/>
          <a:ext cx="558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4" name="Equation" r:id="rId7" imgW="558720" imgH="279360" progId="Equation.DSMT4">
                  <p:embed/>
                </p:oleObj>
              </mc:Choice>
              <mc:Fallback>
                <p:oleObj name="Equation" r:id="rId7" imgW="558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651" y="907098"/>
                        <a:ext cx="558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 flipV="1">
            <a:off x="1999488" y="946912"/>
            <a:ext cx="552704" cy="45923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151888" y="1099312"/>
            <a:ext cx="552704" cy="45923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14880" y="1186688"/>
            <a:ext cx="552704" cy="45923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74672" y="1026160"/>
            <a:ext cx="552704" cy="45923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28416" y="914400"/>
            <a:ext cx="642112" cy="491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104" y="989584"/>
            <a:ext cx="642112" cy="491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149600" y="1141984"/>
            <a:ext cx="642112" cy="491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00400" y="1066800"/>
            <a:ext cx="642112" cy="491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15872" y="1524000"/>
            <a:ext cx="8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incident</a:t>
            </a:r>
          </a:p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wave front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68496" y="1278128"/>
            <a:ext cx="8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reflected</a:t>
            </a:r>
          </a:p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wave front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472" y="1861312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7030A0"/>
                </a:solidFill>
              </a:rPr>
              <a:t>N.B. angles measured</a:t>
            </a:r>
          </a:p>
          <a:p>
            <a:r>
              <a:rPr lang="en-AU" sz="1000" dirty="0">
                <a:solidFill>
                  <a:srgbClr val="7030A0"/>
                </a:solidFill>
              </a:rPr>
              <a:t>      w.r.t. normal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27328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angle of incidence</a:t>
            </a:r>
            <a:endParaRPr lang="en-US" sz="1200" dirty="0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272283"/>
              </p:ext>
            </p:extLst>
          </p:nvPr>
        </p:nvGraphicFramePr>
        <p:xfrm>
          <a:off x="1266635" y="1237869"/>
          <a:ext cx="177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5" name="Equation" r:id="rId9" imgW="177480" imgH="279360" progId="Equation.DSMT4">
                  <p:embed/>
                </p:oleObj>
              </mc:Choice>
              <mc:Fallback>
                <p:oleObj name="Equation" r:id="rId9" imgW="177480" imgH="27936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66635" y="1237869"/>
                        <a:ext cx="177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0" y="1546352"/>
            <a:ext cx="1321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angle of reflection</a:t>
            </a:r>
            <a:endParaRPr lang="en-US" sz="1200" dirty="0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300881"/>
              </p:ext>
            </p:extLst>
          </p:nvPr>
        </p:nvGraphicFramePr>
        <p:xfrm>
          <a:off x="1243013" y="1552575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" name="Equation" r:id="rId11" imgW="203040" imgH="279360" progId="Equation.DSMT4">
                  <p:embed/>
                </p:oleObj>
              </mc:Choice>
              <mc:Fallback>
                <p:oleObj name="Equation" r:id="rId11" imgW="203040" imgH="279360" progId="Equation.DSMT4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43013" y="1552575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994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Sydney Opera 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" y="728324"/>
            <a:ext cx="1541780" cy="12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1251712" y="532384"/>
            <a:ext cx="227584" cy="3698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48688" y="794512"/>
            <a:ext cx="335280" cy="142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1520" y="268224"/>
            <a:ext cx="1678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panelling for absorption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249424" y="660400"/>
            <a:ext cx="7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reflectors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013712" y="1550416"/>
            <a:ext cx="1974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interior Sydney Opera House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259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64" y="1409326"/>
            <a:ext cx="1437175" cy="1301361"/>
          </a:xfrm>
          <a:prstGeom prst="rect">
            <a:avLst/>
          </a:prstGeom>
        </p:spPr>
      </p:pic>
      <p:pic>
        <p:nvPicPr>
          <p:cNvPr id="5" name="Picture 2" descr="Image result for image reflection 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36" y="1410208"/>
            <a:ext cx="1441386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image reflection refra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6" y="1410208"/>
            <a:ext cx="1956850" cy="130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39520" y="138176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reflection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8992" y="2054352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refraction</a:t>
            </a:r>
            <a:endParaRPr 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08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image reflection l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7851"/>
          <a:stretch/>
        </p:blipFill>
        <p:spPr bwMode="auto">
          <a:xfrm>
            <a:off x="2319719" y="2678176"/>
            <a:ext cx="1752409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09088" y="3373120"/>
            <a:ext cx="1198880" cy="4571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55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image refraction of sound wa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7" y="950652"/>
            <a:ext cx="2392235" cy="20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image refraction of sound wa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93" y="957580"/>
            <a:ext cx="2430721" cy="20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31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image ultrasound fet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890588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5136" y="881888"/>
            <a:ext cx="3141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rgbClr val="FFFF00"/>
                </a:solidFill>
              </a:rPr>
              <a:t>human </a:t>
            </a:r>
            <a:r>
              <a:rPr lang="en-AU" sz="1000" dirty="0" err="1">
                <a:solidFill>
                  <a:srgbClr val="FFFF00"/>
                </a:solidFill>
              </a:rPr>
              <a:t>fetus</a:t>
            </a:r>
            <a:r>
              <a:rPr lang="en-AU" sz="1000" dirty="0">
                <a:solidFill>
                  <a:srgbClr val="FFFF00"/>
                </a:solidFill>
              </a:rPr>
              <a:t> is clearly defined using short</a:t>
            </a:r>
          </a:p>
          <a:p>
            <a:r>
              <a:rPr lang="en-AU" sz="1000" dirty="0">
                <a:solidFill>
                  <a:srgbClr val="FFFF00"/>
                </a:solidFill>
              </a:rPr>
              <a:t>wavelength sound waves</a:t>
            </a:r>
            <a:endParaRPr lang="en-US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83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image reflection billiard bal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b="6427"/>
          <a:stretch/>
        </p:blipFill>
        <p:spPr bwMode="auto">
          <a:xfrm>
            <a:off x="233472" y="532384"/>
            <a:ext cx="2434524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00097" y="711200"/>
            <a:ext cx="131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accent2">
                    <a:lumMod val="50000"/>
                  </a:schemeClr>
                </a:solidFill>
              </a:rPr>
              <a:t>In physics terminology, what is wrong with the pictures? </a:t>
            </a:r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497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295904" y="2596198"/>
            <a:ext cx="1446784" cy="715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1696" y="1242886"/>
            <a:ext cx="1446784" cy="715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664" y="534416"/>
            <a:ext cx="1446784" cy="7152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085302" y="300736"/>
            <a:ext cx="3850" cy="17742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41984" y="182880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normal</a:t>
            </a:r>
            <a:endParaRPr lang="en-US" sz="1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24795" y="819372"/>
            <a:ext cx="1153986" cy="874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88378" y="786035"/>
            <a:ext cx="599440" cy="461264"/>
            <a:chOff x="328835" y="1395190"/>
            <a:chExt cx="599440" cy="46126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 flipH="1">
            <a:off x="1083691" y="786035"/>
            <a:ext cx="599440" cy="461264"/>
            <a:chOff x="328835" y="1395190"/>
            <a:chExt cx="599440" cy="461264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20280442">
            <a:off x="1207161" y="1207092"/>
            <a:ext cx="66896" cy="661113"/>
            <a:chOff x="328835" y="1395190"/>
            <a:chExt cx="599440" cy="461264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085219"/>
              </p:ext>
            </p:extLst>
          </p:nvPr>
        </p:nvGraphicFramePr>
        <p:xfrm>
          <a:off x="410369" y="512414"/>
          <a:ext cx="141909" cy="203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4" name="Equation" r:id="rId3" imgW="203040" imgH="291960" progId="Equation.DSMT4">
                  <p:embed/>
                </p:oleObj>
              </mc:Choice>
              <mc:Fallback>
                <p:oleObj name="Equation" r:id="rId3" imgW="2030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0369" y="512414"/>
                        <a:ext cx="141909" cy="203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259803"/>
              </p:ext>
            </p:extLst>
          </p:nvPr>
        </p:nvGraphicFramePr>
        <p:xfrm>
          <a:off x="413639" y="1282002"/>
          <a:ext cx="158750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5" name="Equation" r:id="rId5" imgW="228600" imgH="291960" progId="Equation.DSMT4">
                  <p:embed/>
                </p:oleObj>
              </mc:Choice>
              <mc:Fallback>
                <p:oleObj name="Equation" r:id="rId5" imgW="228600" imgH="29196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639" y="1282002"/>
                        <a:ext cx="158750" cy="20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078910"/>
              </p:ext>
            </p:extLst>
          </p:nvPr>
        </p:nvGraphicFramePr>
        <p:xfrm>
          <a:off x="977107" y="1036287"/>
          <a:ext cx="100496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6" name="Equation" r:id="rId7" imgW="203040" imgH="291960" progId="Equation.DSMT4">
                  <p:embed/>
                </p:oleObj>
              </mc:Choice>
              <mc:Fallback>
                <p:oleObj name="Equation" r:id="rId7" imgW="2030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7107" y="1036287"/>
                        <a:ext cx="100496" cy="14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045455"/>
              </p:ext>
            </p:extLst>
          </p:nvPr>
        </p:nvGraphicFramePr>
        <p:xfrm>
          <a:off x="1094582" y="1440307"/>
          <a:ext cx="11271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7" name="Equation" r:id="rId9" imgW="228600" imgH="291960" progId="Equation.DSMT4">
                  <p:embed/>
                </p:oleObj>
              </mc:Choice>
              <mc:Fallback>
                <p:oleObj name="Equation" r:id="rId9" imgW="228600" imgH="291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4582" y="1440307"/>
                        <a:ext cx="112712" cy="14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" name="Freeform: Shape 16383"/>
          <p:cNvSpPr/>
          <p:nvPr/>
        </p:nvSpPr>
        <p:spPr>
          <a:xfrm>
            <a:off x="945356" y="1002561"/>
            <a:ext cx="142875" cy="119452"/>
          </a:xfrm>
          <a:custGeom>
            <a:avLst/>
            <a:gdLst>
              <a:gd name="connsiteX0" fmla="*/ 0 w 142875"/>
              <a:gd name="connsiteY0" fmla="*/ 119452 h 119452"/>
              <a:gd name="connsiteX1" fmla="*/ 26194 w 142875"/>
              <a:gd name="connsiteY1" fmla="*/ 2771 h 119452"/>
              <a:gd name="connsiteX2" fmla="*/ 142875 w 142875"/>
              <a:gd name="connsiteY2" fmla="*/ 48015 h 1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" h="119452">
                <a:moveTo>
                  <a:pt x="0" y="119452"/>
                </a:moveTo>
                <a:cubicBezTo>
                  <a:pt x="1191" y="67064"/>
                  <a:pt x="2382" y="14677"/>
                  <a:pt x="26194" y="2771"/>
                </a:cubicBezTo>
                <a:cubicBezTo>
                  <a:pt x="50006" y="-9135"/>
                  <a:pt x="96440" y="19440"/>
                  <a:pt x="142875" y="48015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5" name="Freeform: Shape 16384"/>
          <p:cNvSpPr/>
          <p:nvPr/>
        </p:nvSpPr>
        <p:spPr>
          <a:xfrm>
            <a:off x="1088231" y="1505396"/>
            <a:ext cx="128588" cy="125964"/>
          </a:xfrm>
          <a:custGeom>
            <a:avLst/>
            <a:gdLst>
              <a:gd name="connsiteX0" fmla="*/ 128588 w 128588"/>
              <a:gd name="connsiteY0" fmla="*/ 0 h 125964"/>
              <a:gd name="connsiteX1" fmla="*/ 100013 w 128588"/>
              <a:gd name="connsiteY1" fmla="*/ 123825 h 125964"/>
              <a:gd name="connsiteX2" fmla="*/ 0 w 128588"/>
              <a:gd name="connsiteY2" fmla="*/ 66675 h 1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125964">
                <a:moveTo>
                  <a:pt x="128588" y="0"/>
                </a:moveTo>
                <a:cubicBezTo>
                  <a:pt x="125016" y="56356"/>
                  <a:pt x="121444" y="112713"/>
                  <a:pt x="100013" y="123825"/>
                </a:cubicBezTo>
                <a:cubicBezTo>
                  <a:pt x="78582" y="134937"/>
                  <a:pt x="39291" y="100806"/>
                  <a:pt x="0" y="66675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387" name="Object 163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078379"/>
              </p:ext>
            </p:extLst>
          </p:nvPr>
        </p:nvGraphicFramePr>
        <p:xfrm>
          <a:off x="440531" y="2074918"/>
          <a:ext cx="1226344" cy="17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8" name="Equation" r:id="rId11" imgW="2019240" imgH="291960" progId="Equation.DSMT4">
                  <p:embed/>
                </p:oleObj>
              </mc:Choice>
              <mc:Fallback>
                <p:oleObj name="Equation" r:id="rId11" imgW="20192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0531" y="2074918"/>
                        <a:ext cx="1226344" cy="17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Box 16387"/>
          <p:cNvSpPr txBox="1"/>
          <p:nvPr/>
        </p:nvSpPr>
        <p:spPr>
          <a:xfrm>
            <a:off x="0" y="2286445"/>
            <a:ext cx="21643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refracted ray bent towards normal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2773680" y="586550"/>
            <a:ext cx="1446784" cy="715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75712" y="1251712"/>
            <a:ext cx="1446784" cy="7152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3509478" y="363093"/>
            <a:ext cx="3850" cy="1612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66160" y="188976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normal</a:t>
            </a:r>
            <a:endParaRPr lang="en-US" sz="1000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2948971" y="825468"/>
            <a:ext cx="1153986" cy="874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912554" y="792131"/>
            <a:ext cx="599440" cy="461264"/>
            <a:chOff x="328835" y="1395190"/>
            <a:chExt cx="599440" cy="46126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0800000" flipH="1">
            <a:off x="3507867" y="792131"/>
            <a:ext cx="599440" cy="461264"/>
            <a:chOff x="328835" y="1395190"/>
            <a:chExt cx="599440" cy="461264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rot="20280442">
            <a:off x="3566668" y="1142864"/>
            <a:ext cx="493477" cy="398633"/>
            <a:chOff x="328835" y="1395190"/>
            <a:chExt cx="599440" cy="461264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278225"/>
              </p:ext>
            </p:extLst>
          </p:nvPr>
        </p:nvGraphicFramePr>
        <p:xfrm>
          <a:off x="2818289" y="563214"/>
          <a:ext cx="141909" cy="203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9" name="Equation" r:id="rId13" imgW="203040" imgH="291960" progId="Equation.DSMT4">
                  <p:embed/>
                </p:oleObj>
              </mc:Choice>
              <mc:Fallback>
                <p:oleObj name="Equation" r:id="rId13" imgW="203040" imgH="29196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8289" y="563214"/>
                        <a:ext cx="141909" cy="203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42061"/>
              </p:ext>
            </p:extLst>
          </p:nvPr>
        </p:nvGraphicFramePr>
        <p:xfrm>
          <a:off x="2837815" y="1288098"/>
          <a:ext cx="158750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0" name="Equation" r:id="rId14" imgW="228600" imgH="291960" progId="Equation.DSMT4">
                  <p:embed/>
                </p:oleObj>
              </mc:Choice>
              <mc:Fallback>
                <p:oleObj name="Equation" r:id="rId14" imgW="228600" imgH="29196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37815" y="1288098"/>
                        <a:ext cx="158750" cy="20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674132"/>
              </p:ext>
            </p:extLst>
          </p:nvPr>
        </p:nvGraphicFramePr>
        <p:xfrm>
          <a:off x="3401283" y="1042383"/>
          <a:ext cx="100496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1" name="Equation" r:id="rId16" imgW="203040" imgH="291960" progId="Equation.DSMT4">
                  <p:embed/>
                </p:oleObj>
              </mc:Choice>
              <mc:Fallback>
                <p:oleObj name="Equation" r:id="rId16" imgW="203040" imgH="291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1283" y="1042383"/>
                        <a:ext cx="100496" cy="14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448032"/>
              </p:ext>
            </p:extLst>
          </p:nvPr>
        </p:nvGraphicFramePr>
        <p:xfrm>
          <a:off x="3543142" y="1336675"/>
          <a:ext cx="11271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2" name="Equation" r:id="rId17" imgW="228600" imgH="291960" progId="Equation.DSMT4">
                  <p:embed/>
                </p:oleObj>
              </mc:Choice>
              <mc:Fallback>
                <p:oleObj name="Equation" r:id="rId17" imgW="228600" imgH="29196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543142" y="1336675"/>
                        <a:ext cx="112712" cy="14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Freeform: Shape 55"/>
          <p:cNvSpPr/>
          <p:nvPr/>
        </p:nvSpPr>
        <p:spPr>
          <a:xfrm>
            <a:off x="3369532" y="1008657"/>
            <a:ext cx="142875" cy="119452"/>
          </a:xfrm>
          <a:custGeom>
            <a:avLst/>
            <a:gdLst>
              <a:gd name="connsiteX0" fmla="*/ 0 w 142875"/>
              <a:gd name="connsiteY0" fmla="*/ 119452 h 119452"/>
              <a:gd name="connsiteX1" fmla="*/ 26194 w 142875"/>
              <a:gd name="connsiteY1" fmla="*/ 2771 h 119452"/>
              <a:gd name="connsiteX2" fmla="*/ 142875 w 142875"/>
              <a:gd name="connsiteY2" fmla="*/ 48015 h 1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" h="119452">
                <a:moveTo>
                  <a:pt x="0" y="119452"/>
                </a:moveTo>
                <a:cubicBezTo>
                  <a:pt x="1191" y="67064"/>
                  <a:pt x="2382" y="14677"/>
                  <a:pt x="26194" y="2771"/>
                </a:cubicBezTo>
                <a:cubicBezTo>
                  <a:pt x="50006" y="-9135"/>
                  <a:pt x="96440" y="19440"/>
                  <a:pt x="142875" y="48015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203758"/>
              </p:ext>
            </p:extLst>
          </p:nvPr>
        </p:nvGraphicFramePr>
        <p:xfrm>
          <a:off x="2885027" y="2011926"/>
          <a:ext cx="1226344" cy="17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3" name="Equation" r:id="rId19" imgW="2019240" imgH="291960" progId="Equation.DSMT4">
                  <p:embed/>
                </p:oleObj>
              </mc:Choice>
              <mc:Fallback>
                <p:oleObj name="Equation" r:id="rId19" imgW="2019240" imgH="291960" progId="Equation.DSMT4">
                  <p:embed/>
                  <p:pic>
                    <p:nvPicPr>
                      <p:cNvPr id="16387" name="Object 1638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85027" y="2011926"/>
                        <a:ext cx="1226344" cy="17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2554224" y="2166557"/>
            <a:ext cx="19976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refracted ray bent away normal</a:t>
            </a:r>
            <a:endParaRPr lang="en-US" sz="1100" dirty="0"/>
          </a:p>
        </p:txBody>
      </p:sp>
      <p:sp>
        <p:nvSpPr>
          <p:cNvPr id="16389" name="Freeform: Shape 16388"/>
          <p:cNvSpPr/>
          <p:nvPr/>
        </p:nvSpPr>
        <p:spPr>
          <a:xfrm>
            <a:off x="3515360" y="1300480"/>
            <a:ext cx="196921" cy="197404"/>
          </a:xfrm>
          <a:custGeom>
            <a:avLst/>
            <a:gdLst>
              <a:gd name="connsiteX0" fmla="*/ 170688 w 196921"/>
              <a:gd name="connsiteY0" fmla="*/ 0 h 197404"/>
              <a:gd name="connsiteX1" fmla="*/ 182880 w 196921"/>
              <a:gd name="connsiteY1" fmla="*/ 178816 h 197404"/>
              <a:gd name="connsiteX2" fmla="*/ 0 w 196921"/>
              <a:gd name="connsiteY2" fmla="*/ 182880 h 19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21" h="197404">
                <a:moveTo>
                  <a:pt x="170688" y="0"/>
                </a:moveTo>
                <a:cubicBezTo>
                  <a:pt x="191008" y="74168"/>
                  <a:pt x="211328" y="148336"/>
                  <a:pt x="182880" y="178816"/>
                </a:cubicBezTo>
                <a:cubicBezTo>
                  <a:pt x="154432" y="209296"/>
                  <a:pt x="77216" y="196088"/>
                  <a:pt x="0" y="182880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284481"/>
              </p:ext>
            </p:extLst>
          </p:nvPr>
        </p:nvGraphicFramePr>
        <p:xfrm>
          <a:off x="1102233" y="974789"/>
          <a:ext cx="15081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4" name="Equation" r:id="rId21" imgW="304560" imgH="291960" progId="Equation.DSMT4">
                  <p:embed/>
                </p:oleObj>
              </mc:Choice>
              <mc:Fallback>
                <p:oleObj name="Equation" r:id="rId21" imgW="304560" imgH="291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02233" y="974789"/>
                        <a:ext cx="150813" cy="14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4007"/>
              </p:ext>
            </p:extLst>
          </p:nvPr>
        </p:nvGraphicFramePr>
        <p:xfrm>
          <a:off x="3538601" y="964629"/>
          <a:ext cx="15081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5" name="Equation" r:id="rId23" imgW="304560" imgH="291960" progId="Equation.DSMT4">
                  <p:embed/>
                </p:oleObj>
              </mc:Choice>
              <mc:Fallback>
                <p:oleObj name="Equation" r:id="rId23" imgW="304560" imgH="291960" progId="Equation.DSMT4">
                  <p:embed/>
                  <p:pic>
                    <p:nvPicPr>
                      <p:cNvPr id="62" name="Object 6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38601" y="964629"/>
                        <a:ext cx="150813" cy="14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Freeform: Shape 16389"/>
          <p:cNvSpPr/>
          <p:nvPr/>
        </p:nvSpPr>
        <p:spPr>
          <a:xfrm>
            <a:off x="1089152" y="934618"/>
            <a:ext cx="211328" cy="134214"/>
          </a:xfrm>
          <a:custGeom>
            <a:avLst/>
            <a:gdLst>
              <a:gd name="connsiteX0" fmla="*/ 0 w 211328"/>
              <a:gd name="connsiteY0" fmla="*/ 44806 h 134214"/>
              <a:gd name="connsiteX1" fmla="*/ 125984 w 211328"/>
              <a:gd name="connsiteY1" fmla="*/ 4166 h 134214"/>
              <a:gd name="connsiteX2" fmla="*/ 211328 w 211328"/>
              <a:gd name="connsiteY2" fmla="*/ 134214 h 13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28" h="134214">
                <a:moveTo>
                  <a:pt x="0" y="44806"/>
                </a:moveTo>
                <a:cubicBezTo>
                  <a:pt x="45381" y="17035"/>
                  <a:pt x="90763" y="-10735"/>
                  <a:pt x="125984" y="4166"/>
                </a:cubicBezTo>
                <a:cubicBezTo>
                  <a:pt x="161205" y="19067"/>
                  <a:pt x="186266" y="76640"/>
                  <a:pt x="211328" y="134214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1" name="Freeform: Shape 16390"/>
          <p:cNvSpPr/>
          <p:nvPr/>
        </p:nvSpPr>
        <p:spPr>
          <a:xfrm>
            <a:off x="3519424" y="910483"/>
            <a:ext cx="211328" cy="170541"/>
          </a:xfrm>
          <a:custGeom>
            <a:avLst/>
            <a:gdLst>
              <a:gd name="connsiteX0" fmla="*/ 0 w 211328"/>
              <a:gd name="connsiteY0" fmla="*/ 68941 h 170541"/>
              <a:gd name="connsiteX1" fmla="*/ 121920 w 211328"/>
              <a:gd name="connsiteY1" fmla="*/ 3917 h 170541"/>
              <a:gd name="connsiteX2" fmla="*/ 211328 w 211328"/>
              <a:gd name="connsiteY2" fmla="*/ 170541 h 17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28" h="170541">
                <a:moveTo>
                  <a:pt x="0" y="68941"/>
                </a:moveTo>
                <a:cubicBezTo>
                  <a:pt x="43349" y="27962"/>
                  <a:pt x="86699" y="-13016"/>
                  <a:pt x="121920" y="3917"/>
                </a:cubicBezTo>
                <a:cubicBezTo>
                  <a:pt x="157141" y="20850"/>
                  <a:pt x="184234" y="95695"/>
                  <a:pt x="211328" y="17054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2" name="TextBox 16391"/>
          <p:cNvSpPr txBox="1"/>
          <p:nvPr/>
        </p:nvSpPr>
        <p:spPr>
          <a:xfrm>
            <a:off x="2145792" y="2409952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7030A0"/>
                </a:solidFill>
              </a:rPr>
              <a:t>critical angle</a:t>
            </a:r>
            <a:endParaRPr lang="en-US" sz="1000" b="1" dirty="0">
              <a:solidFill>
                <a:srgbClr val="7030A0"/>
              </a:solidFill>
            </a:endParaRPr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163658"/>
              </p:ext>
            </p:extLst>
          </p:nvPr>
        </p:nvGraphicFramePr>
        <p:xfrm>
          <a:off x="2939225" y="2472500"/>
          <a:ext cx="123825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6" name="Equation" r:id="rId25" imgW="253800" imgH="291960" progId="Equation.DSMT4">
                  <p:embed/>
                </p:oleObj>
              </mc:Choice>
              <mc:Fallback>
                <p:oleObj name="Equation" r:id="rId25" imgW="253800" imgH="291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939225" y="2472500"/>
                        <a:ext cx="123825" cy="14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075059"/>
              </p:ext>
            </p:extLst>
          </p:nvPr>
        </p:nvGraphicFramePr>
        <p:xfrm>
          <a:off x="2225993" y="2633790"/>
          <a:ext cx="9175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7" name="Equation" r:id="rId27" imgW="1866600" imgH="1002960" progId="Equation.DSMT4">
                  <p:embed/>
                </p:oleObj>
              </mc:Choice>
              <mc:Fallback>
                <p:oleObj name="Equation" r:id="rId27" imgW="1866600" imgH="1002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25993" y="2633790"/>
                        <a:ext cx="917575" cy="49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Rectangle 69"/>
          <p:cNvSpPr/>
          <p:nvPr/>
        </p:nvSpPr>
        <p:spPr>
          <a:xfrm>
            <a:off x="3289808" y="3271520"/>
            <a:ext cx="1446784" cy="2621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3994912" y="2531872"/>
            <a:ext cx="8342" cy="1002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3402266" y="2801779"/>
            <a:ext cx="599440" cy="461264"/>
            <a:chOff x="328835" y="1395190"/>
            <a:chExt cx="599440" cy="461264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 rot="10800000" flipH="1">
            <a:off x="4001643" y="2797715"/>
            <a:ext cx="599440" cy="461264"/>
            <a:chOff x="328835" y="1395190"/>
            <a:chExt cx="599440" cy="461264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/>
          <p:cNvSpPr/>
          <p:nvPr/>
        </p:nvSpPr>
        <p:spPr>
          <a:xfrm>
            <a:off x="3859244" y="3034561"/>
            <a:ext cx="142875" cy="119452"/>
          </a:xfrm>
          <a:custGeom>
            <a:avLst/>
            <a:gdLst>
              <a:gd name="connsiteX0" fmla="*/ 0 w 142875"/>
              <a:gd name="connsiteY0" fmla="*/ 119452 h 119452"/>
              <a:gd name="connsiteX1" fmla="*/ 26194 w 142875"/>
              <a:gd name="connsiteY1" fmla="*/ 2771 h 119452"/>
              <a:gd name="connsiteX2" fmla="*/ 142875 w 142875"/>
              <a:gd name="connsiteY2" fmla="*/ 48015 h 1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" h="119452">
                <a:moveTo>
                  <a:pt x="0" y="119452"/>
                </a:moveTo>
                <a:cubicBezTo>
                  <a:pt x="1191" y="67064"/>
                  <a:pt x="2382" y="14677"/>
                  <a:pt x="26194" y="2771"/>
                </a:cubicBezTo>
                <a:cubicBezTo>
                  <a:pt x="50006" y="-9135"/>
                  <a:pt x="96440" y="19440"/>
                  <a:pt x="142875" y="48015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922473"/>
              </p:ext>
            </p:extLst>
          </p:nvPr>
        </p:nvGraphicFramePr>
        <p:xfrm>
          <a:off x="4028313" y="3002725"/>
          <a:ext cx="15081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8" name="Equation" r:id="rId29" imgW="304560" imgH="291960" progId="Equation.DSMT4">
                  <p:embed/>
                </p:oleObj>
              </mc:Choice>
              <mc:Fallback>
                <p:oleObj name="Equation" r:id="rId29" imgW="304560" imgH="29196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28313" y="3002725"/>
                        <a:ext cx="150813" cy="14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Freeform: Shape 80"/>
          <p:cNvSpPr/>
          <p:nvPr/>
        </p:nvSpPr>
        <p:spPr>
          <a:xfrm>
            <a:off x="4001008" y="2940451"/>
            <a:ext cx="211328" cy="170541"/>
          </a:xfrm>
          <a:custGeom>
            <a:avLst/>
            <a:gdLst>
              <a:gd name="connsiteX0" fmla="*/ 0 w 211328"/>
              <a:gd name="connsiteY0" fmla="*/ 68941 h 170541"/>
              <a:gd name="connsiteX1" fmla="*/ 121920 w 211328"/>
              <a:gd name="connsiteY1" fmla="*/ 3917 h 170541"/>
              <a:gd name="connsiteX2" fmla="*/ 211328 w 211328"/>
              <a:gd name="connsiteY2" fmla="*/ 170541 h 17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28" h="170541">
                <a:moveTo>
                  <a:pt x="0" y="68941"/>
                </a:moveTo>
                <a:cubicBezTo>
                  <a:pt x="43349" y="27962"/>
                  <a:pt x="86699" y="-13016"/>
                  <a:pt x="121920" y="3917"/>
                </a:cubicBezTo>
                <a:cubicBezTo>
                  <a:pt x="157141" y="20850"/>
                  <a:pt x="184234" y="95695"/>
                  <a:pt x="211328" y="17054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951075"/>
              </p:ext>
            </p:extLst>
          </p:nvPr>
        </p:nvGraphicFramePr>
        <p:xfrm>
          <a:off x="3874199" y="3044444"/>
          <a:ext cx="12541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9" name="Equation" r:id="rId30" imgW="253800" imgH="291960" progId="Equation.DSMT4">
                  <p:embed/>
                </p:oleObj>
              </mc:Choice>
              <mc:Fallback>
                <p:oleObj name="Equation" r:id="rId30" imgW="253800" imgH="291960" progId="Equation.DSMT4">
                  <p:embed/>
                  <p:pic>
                    <p:nvPicPr>
                      <p:cNvPr id="54" name="Object 53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874199" y="3044444"/>
                        <a:ext cx="125412" cy="14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95" name="Straight Connector 16394"/>
          <p:cNvCxnSpPr>
            <a:stCxn id="70" idx="0"/>
          </p:cNvCxnSpPr>
          <p:nvPr/>
        </p:nvCxnSpPr>
        <p:spPr>
          <a:xfrm>
            <a:off x="4013200" y="3271520"/>
            <a:ext cx="725424" cy="4064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6" name="TextBox 16395"/>
          <p:cNvSpPr txBox="1"/>
          <p:nvPr/>
        </p:nvSpPr>
        <p:spPr>
          <a:xfrm>
            <a:off x="1926336" y="3104896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00" dirty="0"/>
              <a:t>no refracted ray:</a:t>
            </a:r>
          </a:p>
          <a:p>
            <a:pPr algn="ctr"/>
            <a:r>
              <a:rPr lang="en-AU" sz="1000" dirty="0"/>
              <a:t>total internal reflection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60489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images optical fib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" y="369824"/>
            <a:ext cx="2001039" cy="83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images optical fib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0" r="4691"/>
          <a:stretch/>
        </p:blipFill>
        <p:spPr bwMode="auto">
          <a:xfrm>
            <a:off x="1987295" y="435482"/>
            <a:ext cx="1109473" cy="7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images endoscope gu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4"/>
          <a:stretch/>
        </p:blipFill>
        <p:spPr bwMode="auto">
          <a:xfrm>
            <a:off x="3116517" y="422656"/>
            <a:ext cx="1773045" cy="11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8304" y="948944"/>
            <a:ext cx="86273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total internal</a:t>
            </a:r>
          </a:p>
          <a:p>
            <a:pPr algn="ctr"/>
            <a:r>
              <a:rPr lang="en-AU" sz="1000" dirty="0"/>
              <a:t> reflection </a:t>
            </a:r>
            <a:endParaRPr lang="en-US" sz="10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068832" y="780288"/>
            <a:ext cx="4064" cy="191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6032" y="294640"/>
            <a:ext cx="43473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glass</a:t>
            </a:r>
            <a:endParaRPr lang="en-US" sz="1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247648" y="536448"/>
            <a:ext cx="325120" cy="8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0848" y="1018032"/>
            <a:ext cx="5872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light beam</a:t>
            </a:r>
            <a:endParaRPr lang="en-US" sz="1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1648" y="788416"/>
            <a:ext cx="8128" cy="243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87472" y="172720"/>
            <a:ext cx="75373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endoscope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738880" y="158496"/>
            <a:ext cx="102463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endoscope view</a:t>
            </a:r>
            <a:endParaRPr lang="en-US" sz="1000" dirty="0"/>
          </a:p>
        </p:txBody>
      </p:sp>
      <p:sp>
        <p:nvSpPr>
          <p:cNvPr id="14" name="Freeform: Shape 13"/>
          <p:cNvSpPr/>
          <p:nvPr/>
        </p:nvSpPr>
        <p:spPr>
          <a:xfrm>
            <a:off x="3117088" y="666496"/>
            <a:ext cx="353568" cy="207264"/>
          </a:xfrm>
          <a:custGeom>
            <a:avLst/>
            <a:gdLst>
              <a:gd name="connsiteX0" fmla="*/ 0 w 329184"/>
              <a:gd name="connsiteY0" fmla="*/ 40640 h 178816"/>
              <a:gd name="connsiteX1" fmla="*/ 300736 w 329184"/>
              <a:gd name="connsiteY1" fmla="*/ 0 h 178816"/>
              <a:gd name="connsiteX2" fmla="*/ 329184 w 329184"/>
              <a:gd name="connsiteY2" fmla="*/ 109728 h 178816"/>
              <a:gd name="connsiteX3" fmla="*/ 219456 w 329184"/>
              <a:gd name="connsiteY3" fmla="*/ 166624 h 178816"/>
              <a:gd name="connsiteX4" fmla="*/ 40640 w 329184"/>
              <a:gd name="connsiteY4" fmla="*/ 178816 h 178816"/>
              <a:gd name="connsiteX5" fmla="*/ 0 w 329184"/>
              <a:gd name="connsiteY5" fmla="*/ 40640 h 17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184" h="178816">
                <a:moveTo>
                  <a:pt x="0" y="40640"/>
                </a:moveTo>
                <a:lnTo>
                  <a:pt x="300736" y="0"/>
                </a:lnTo>
                <a:lnTo>
                  <a:pt x="329184" y="109728"/>
                </a:lnTo>
                <a:lnTo>
                  <a:pt x="219456" y="166624"/>
                </a:lnTo>
                <a:lnTo>
                  <a:pt x="40640" y="178816"/>
                </a:lnTo>
                <a:lnTo>
                  <a:pt x="0" y="4064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3198368" y="394208"/>
            <a:ext cx="251968" cy="323755"/>
          </a:xfrm>
          <a:custGeom>
            <a:avLst/>
            <a:gdLst>
              <a:gd name="connsiteX0" fmla="*/ 251968 w 251968"/>
              <a:gd name="connsiteY0" fmla="*/ 280416 h 323755"/>
              <a:gd name="connsiteX1" fmla="*/ 174752 w 251968"/>
              <a:gd name="connsiteY1" fmla="*/ 300736 h 323755"/>
              <a:gd name="connsiteX2" fmla="*/ 0 w 251968"/>
              <a:gd name="connsiteY2" fmla="*/ 0 h 323755"/>
              <a:gd name="connsiteX3" fmla="*/ 0 w 251968"/>
              <a:gd name="connsiteY3" fmla="*/ 0 h 32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68" h="323755">
                <a:moveTo>
                  <a:pt x="251968" y="280416"/>
                </a:moveTo>
                <a:cubicBezTo>
                  <a:pt x="234357" y="313944"/>
                  <a:pt x="216747" y="347472"/>
                  <a:pt x="174752" y="300736"/>
                </a:cubicBezTo>
                <a:cubicBezTo>
                  <a:pt x="132757" y="2540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/>
          <p:cNvSpPr/>
          <p:nvPr/>
        </p:nvSpPr>
        <p:spPr>
          <a:xfrm>
            <a:off x="4539488" y="418592"/>
            <a:ext cx="382016" cy="300736"/>
          </a:xfrm>
          <a:custGeom>
            <a:avLst/>
            <a:gdLst>
              <a:gd name="connsiteX0" fmla="*/ 0 w 382016"/>
              <a:gd name="connsiteY0" fmla="*/ 0 h 300736"/>
              <a:gd name="connsiteX1" fmla="*/ 28448 w 382016"/>
              <a:gd name="connsiteY1" fmla="*/ 125984 h 300736"/>
              <a:gd name="connsiteX2" fmla="*/ 32512 w 382016"/>
              <a:gd name="connsiteY2" fmla="*/ 227584 h 300736"/>
              <a:gd name="connsiteX3" fmla="*/ 247904 w 382016"/>
              <a:gd name="connsiteY3" fmla="*/ 300736 h 300736"/>
              <a:gd name="connsiteX4" fmla="*/ 382016 w 382016"/>
              <a:gd name="connsiteY4" fmla="*/ 227584 h 300736"/>
              <a:gd name="connsiteX5" fmla="*/ 316992 w 382016"/>
              <a:gd name="connsiteY5" fmla="*/ 24384 h 300736"/>
              <a:gd name="connsiteX6" fmla="*/ 0 w 382016"/>
              <a:gd name="connsiteY6" fmla="*/ 0 h 30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016" h="300736">
                <a:moveTo>
                  <a:pt x="0" y="0"/>
                </a:moveTo>
                <a:lnTo>
                  <a:pt x="28448" y="125984"/>
                </a:lnTo>
                <a:lnTo>
                  <a:pt x="32512" y="227584"/>
                </a:lnTo>
                <a:lnTo>
                  <a:pt x="247904" y="300736"/>
                </a:lnTo>
                <a:lnTo>
                  <a:pt x="382016" y="227584"/>
                </a:lnTo>
                <a:lnTo>
                  <a:pt x="316992" y="243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9760" y="341376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normal</a:t>
            </a:r>
            <a:endParaRPr lang="en-US" sz="1000" dirty="0"/>
          </a:p>
        </p:txBody>
      </p:sp>
      <p:sp>
        <p:nvSpPr>
          <p:cNvPr id="24" name="Freeform: Shape 23"/>
          <p:cNvSpPr/>
          <p:nvPr/>
        </p:nvSpPr>
        <p:spPr>
          <a:xfrm>
            <a:off x="4555744" y="857504"/>
            <a:ext cx="308864" cy="715264"/>
          </a:xfrm>
          <a:custGeom>
            <a:avLst/>
            <a:gdLst>
              <a:gd name="connsiteX0" fmla="*/ 0 w 308864"/>
              <a:gd name="connsiteY0" fmla="*/ 0 h 715264"/>
              <a:gd name="connsiteX1" fmla="*/ 276352 w 308864"/>
              <a:gd name="connsiteY1" fmla="*/ 4064 h 715264"/>
              <a:gd name="connsiteX2" fmla="*/ 308864 w 308864"/>
              <a:gd name="connsiteY2" fmla="*/ 715264 h 715264"/>
              <a:gd name="connsiteX3" fmla="*/ 73152 w 308864"/>
              <a:gd name="connsiteY3" fmla="*/ 694944 h 715264"/>
              <a:gd name="connsiteX4" fmla="*/ 0 w 308864"/>
              <a:gd name="connsiteY4" fmla="*/ 633984 h 715264"/>
              <a:gd name="connsiteX5" fmla="*/ 12192 w 308864"/>
              <a:gd name="connsiteY5" fmla="*/ 463296 h 715264"/>
              <a:gd name="connsiteX6" fmla="*/ 0 w 308864"/>
              <a:gd name="connsiteY6" fmla="*/ 0 h 71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864" h="715264">
                <a:moveTo>
                  <a:pt x="0" y="0"/>
                </a:moveTo>
                <a:lnTo>
                  <a:pt x="276352" y="4064"/>
                </a:lnTo>
                <a:lnTo>
                  <a:pt x="308864" y="715264"/>
                </a:lnTo>
                <a:lnTo>
                  <a:pt x="73152" y="694944"/>
                </a:lnTo>
                <a:lnTo>
                  <a:pt x="0" y="633984"/>
                </a:lnTo>
                <a:lnTo>
                  <a:pt x="12192" y="463296"/>
                </a:lnTo>
                <a:cubicBezTo>
                  <a:pt x="13547" y="312928"/>
                  <a:pt x="14901" y="16256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30192" y="1461008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H. pylori</a:t>
            </a:r>
          </a:p>
          <a:p>
            <a:r>
              <a:rPr lang="en-AU" sz="1000" dirty="0"/>
              <a:t> gastritis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646176" y="812800"/>
            <a:ext cx="31931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air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083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279634-000F-484D-BB80-5F5F75E7FF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41" y="812482"/>
            <a:ext cx="3237230" cy="197548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9FF4B-E6CA-4C20-BB88-7C9686125A86}"/>
              </a:ext>
            </a:extLst>
          </p:cNvPr>
          <p:cNvSpPr txBox="1"/>
          <p:nvPr/>
        </p:nvSpPr>
        <p:spPr>
          <a:xfrm>
            <a:off x="2239264" y="2255520"/>
            <a:ext cx="579005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beat</a:t>
            </a:r>
            <a:endParaRPr lang="en-AU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54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>
            <a:off x="3560064" y="950976"/>
            <a:ext cx="946912" cy="1674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3088" y="768096"/>
            <a:ext cx="2881376" cy="11074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434336" y="1595120"/>
            <a:ext cx="505968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94080" y="1454912"/>
            <a:ext cx="1922272" cy="1060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06704" y="1282192"/>
            <a:ext cx="1922272" cy="1060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82752" y="1133856"/>
            <a:ext cx="1922272" cy="1060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83184" y="977392"/>
            <a:ext cx="1922272" cy="1060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5120" y="1869440"/>
            <a:ext cx="2881376" cy="7274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87680" y="812800"/>
            <a:ext cx="1922272" cy="1060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62432" y="1867408"/>
            <a:ext cx="1778000" cy="570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29920" y="1873504"/>
            <a:ext cx="1426464" cy="479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97408" y="1867408"/>
            <a:ext cx="1074928" cy="371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60832" y="1865376"/>
            <a:ext cx="715264" cy="268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28320" y="1871472"/>
            <a:ext cx="363728" cy="136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991360" y="963168"/>
            <a:ext cx="467360" cy="829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3280" y="1924304"/>
            <a:ext cx="184912" cy="514096"/>
          </a:xfrm>
          <a:prstGeom prst="straightConnector1">
            <a:avLst/>
          </a:prstGeom>
          <a:ln w="19050"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553968" y="953008"/>
            <a:ext cx="467360" cy="829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409696" y="1780032"/>
            <a:ext cx="128828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015232" y="784352"/>
            <a:ext cx="24384" cy="1820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019296" y="1780032"/>
            <a:ext cx="280416" cy="829056"/>
          </a:xfrm>
          <a:prstGeom prst="straightConnector1">
            <a:avLst/>
          </a:prstGeom>
          <a:ln w="19050"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33248" y="788416"/>
            <a:ext cx="139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medium 1: firm ground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1627632" y="2261616"/>
            <a:ext cx="1540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medium 2: muddy ground</a:t>
            </a:r>
            <a:endParaRPr lang="en-US" sz="1000" dirty="0"/>
          </a:p>
        </p:txBody>
      </p:sp>
      <p:pic>
        <p:nvPicPr>
          <p:cNvPr id="17410" name="Picture 2" descr="Image result for clip art marching soldi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51"/>
          <a:stretch/>
        </p:blipFill>
        <p:spPr bwMode="auto">
          <a:xfrm rot="967006">
            <a:off x="3836417" y="2725424"/>
            <a:ext cx="861567" cy="5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clip art marching soldi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51"/>
          <a:stretch/>
        </p:blipFill>
        <p:spPr bwMode="auto">
          <a:xfrm>
            <a:off x="3110992" y="129187"/>
            <a:ext cx="861567" cy="5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3978656" y="1003808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normal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09324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image golf ball bouncing off wa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6" r="15590"/>
          <a:stretch/>
        </p:blipFill>
        <p:spPr bwMode="auto">
          <a:xfrm>
            <a:off x="930655" y="370817"/>
            <a:ext cx="963169" cy="125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1381760" y="926592"/>
            <a:ext cx="207264" cy="32512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052576" y="1245616"/>
            <a:ext cx="331216" cy="14020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044448" y="1345184"/>
            <a:ext cx="56896" cy="56896"/>
          </a:xfrm>
          <a:prstGeom prst="ellipse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12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image refraction pencil in wa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5" t="6181" r="23525" b="10462"/>
          <a:stretch/>
        </p:blipFill>
        <p:spPr bwMode="auto">
          <a:xfrm>
            <a:off x="2889504" y="146303"/>
            <a:ext cx="1479296" cy="14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image sha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9" y="536448"/>
            <a:ext cx="2134788" cy="142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Image result for image refraction pencil in wa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89" y="1678877"/>
            <a:ext cx="2095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893568" y="2556256"/>
            <a:ext cx="77216" cy="77216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Oval 8"/>
          <p:cNvSpPr/>
          <p:nvPr/>
        </p:nvSpPr>
        <p:spPr>
          <a:xfrm>
            <a:off x="3066288" y="2759456"/>
            <a:ext cx="123952" cy="85344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71776" y="2592832"/>
            <a:ext cx="699008" cy="4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64816" y="2794000"/>
            <a:ext cx="699008" cy="4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43456" y="2320544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virtual object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952752" y="2773680"/>
            <a:ext cx="849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real object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796032" y="1613408"/>
            <a:ext cx="1166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Refraction: bending of light at surface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76353" y="1975104"/>
            <a:ext cx="144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sharp shadows implies light travels in straight lines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-36138" y="3133344"/>
            <a:ext cx="502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 small bundle of light rays come from each single point and enter your eye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272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images refr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1" y="667576"/>
            <a:ext cx="24765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528" y="1719072"/>
            <a:ext cx="1117600" cy="276999"/>
          </a:xfrm>
          <a:prstGeom prst="rect">
            <a:avLst/>
          </a:prstGeom>
          <a:solidFill>
            <a:srgbClr val="99CCFF"/>
          </a:solidFill>
        </p:spPr>
        <p:txBody>
          <a:bodyPr wrap="square" rtlCol="0">
            <a:spAutoFit/>
          </a:bodyPr>
          <a:lstStyle/>
          <a:p>
            <a:r>
              <a:rPr lang="en-AU" sz="1200" dirty="0"/>
              <a:t>actual position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098589" y="1245616"/>
            <a:ext cx="660867" cy="461665"/>
          </a:xfrm>
          <a:prstGeom prst="rect">
            <a:avLst/>
          </a:prstGeom>
          <a:solidFill>
            <a:srgbClr val="99CCFF"/>
          </a:solidFill>
        </p:spPr>
        <p:txBody>
          <a:bodyPr wrap="square" rtlCol="0">
            <a:spAutoFit/>
          </a:bodyPr>
          <a:lstStyle/>
          <a:p>
            <a:r>
              <a:rPr lang="en-AU" sz="1200" dirty="0"/>
              <a:t>virtual</a:t>
            </a:r>
          </a:p>
          <a:p>
            <a:r>
              <a:rPr lang="en-AU" sz="1200" dirty="0"/>
              <a:t> image</a:t>
            </a:r>
            <a:endParaRPr lang="en-US" sz="1200" dirty="0"/>
          </a:p>
        </p:txBody>
      </p:sp>
      <p:pic>
        <p:nvPicPr>
          <p:cNvPr id="7" name="Picture 6" descr="https://upload.wikimedia.org/wikipedia/commons/thumb/c/c2/AdditiveColor.svg/400px-AdditiveColor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4" y="223520"/>
            <a:ext cx="828802" cy="8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94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5088" y="1259840"/>
            <a:ext cx="2535936" cy="71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804416" y="938784"/>
            <a:ext cx="4064" cy="820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77696" y="873760"/>
            <a:ext cx="426720" cy="394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798320" y="1257808"/>
            <a:ext cx="400304" cy="7051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04720" y="1595120"/>
            <a:ext cx="6096" cy="696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04720" y="1956816"/>
            <a:ext cx="426720" cy="394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82976" y="125577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glass</a:t>
            </a:r>
          </a:p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AU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A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200" dirty="0"/>
              <a:t>= 1.5</a:t>
            </a:r>
            <a:endParaRPr lang="en-US" sz="1200" dirty="0"/>
          </a:p>
          <a:p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0032" y="831088"/>
            <a:ext cx="913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incident ray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8208" y="1259840"/>
            <a:ext cx="97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refracted ray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2577" y="2194560"/>
            <a:ext cx="333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transmitted ray</a:t>
            </a:r>
          </a:p>
          <a:p>
            <a:r>
              <a:rPr lang="en-AU" sz="1200" dirty="0"/>
              <a:t>same direction of propagation as incident ray, but, the transmitted ray is shifted to the left </a:t>
            </a:r>
            <a:endParaRPr lang="en-US" sz="1200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043355"/>
              </p:ext>
            </p:extLst>
          </p:nvPr>
        </p:nvGraphicFramePr>
        <p:xfrm>
          <a:off x="1605471" y="819468"/>
          <a:ext cx="177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6" name="Equation" r:id="rId3" imgW="177480" imgH="291960" progId="Equation.DSMT4">
                  <p:embed/>
                </p:oleObj>
              </mc:Choice>
              <mc:Fallback>
                <p:oleObj name="Equation" r:id="rId3" imgW="1774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5471" y="819468"/>
                        <a:ext cx="177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747151"/>
              </p:ext>
            </p:extLst>
          </p:nvPr>
        </p:nvGraphicFramePr>
        <p:xfrm>
          <a:off x="2225231" y="2069148"/>
          <a:ext cx="177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" name="Equation" r:id="rId5" imgW="177480" imgH="291960" progId="Equation.DSMT4">
                  <p:embed/>
                </p:oleObj>
              </mc:Choice>
              <mc:Fallback>
                <p:oleObj name="Equation" r:id="rId5" imgW="177480" imgH="2919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5231" y="2069148"/>
                        <a:ext cx="177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155171"/>
              </p:ext>
            </p:extLst>
          </p:nvPr>
        </p:nvGraphicFramePr>
        <p:xfrm>
          <a:off x="1808036" y="1451229"/>
          <a:ext cx="19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8" name="Equation" r:id="rId6" imgW="190440" imgH="291960" progId="Equation.DSMT4">
                  <p:embed/>
                </p:oleObj>
              </mc:Choice>
              <mc:Fallback>
                <p:oleObj name="Equation" r:id="rId6" imgW="190440" imgH="2919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8036" y="1451229"/>
                        <a:ext cx="19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602992" y="668528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air </a:t>
            </a:r>
          </a:p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AU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200" dirty="0"/>
              <a:t>= 1.0</a:t>
            </a:r>
            <a:endParaRPr lang="en-US" sz="12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800352" y="1247648"/>
            <a:ext cx="1109472" cy="1048512"/>
          </a:xfrm>
          <a:prstGeom prst="straightConnector1">
            <a:avLst/>
          </a:prstGeom>
          <a:ln w="3175">
            <a:solidFill>
              <a:srgbClr val="FF66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60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image visible light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2" y="873760"/>
            <a:ext cx="4796691" cy="195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48" y="2710688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400 nm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306576" y="2692400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500 nm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576576" y="269849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600 nm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52672" y="267817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700 nm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7264" y="2320544"/>
            <a:ext cx="4767072" cy="426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704" y="2279904"/>
            <a:ext cx="53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violet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05968" y="2265680"/>
            <a:ext cx="568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indigo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66800" y="226974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blue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19376" y="2281936"/>
            <a:ext cx="54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green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728976" y="2261616"/>
            <a:ext cx="59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yellow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208528" y="2257552"/>
            <a:ext cx="617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orange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679952" y="2253488"/>
            <a:ext cx="39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red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541458" y="224536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deep</a:t>
            </a:r>
          </a:p>
          <a:p>
            <a:r>
              <a:rPr lang="en-AU" sz="1200" dirty="0"/>
              <a:t>red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27152" y="461264"/>
            <a:ext cx="64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gamma rays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471424" y="890016"/>
            <a:ext cx="369824" cy="186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68400" y="851408"/>
            <a:ext cx="369824" cy="186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952752" y="843280"/>
            <a:ext cx="412496" cy="186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68448" y="890016"/>
            <a:ext cx="412496" cy="186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63824" y="879856"/>
            <a:ext cx="497840" cy="186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072128" y="890016"/>
            <a:ext cx="625856" cy="186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81024" y="629920"/>
            <a:ext cx="64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X rays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765808" y="449072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UV</a:t>
            </a:r>
          </a:p>
          <a:p>
            <a:pPr algn="ctr"/>
            <a:r>
              <a:rPr lang="en-AU" sz="1200" dirty="0"/>
              <a:t>ultraviolet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397760" y="451104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IR</a:t>
            </a:r>
          </a:p>
          <a:p>
            <a:pPr algn="ctr"/>
            <a:r>
              <a:rPr lang="en-AU" sz="1200" dirty="0"/>
              <a:t>infrared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2934208" y="434848"/>
            <a:ext cx="92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microwaves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3858768" y="607568"/>
            <a:ext cx="92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radio waves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956816" y="1314704"/>
            <a:ext cx="92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visible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7424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wwAAAF3CAYAAAAIBcxQAAAgAElEQVR4Xuy9C3Ql2V3e+9VRd8947B6pceAS8FhqkhjCGKR+zFycXCIpudcBYpAUbkzMAqvl4BkIMWoZJ5BgIgm4BAigFgSIZxHUcoA88I0kIICBG6lNwNgzaqkH2ySQ0Go7QB6YlqbH45np1qm7vjq1j0qnz6Ne+5x6fNtLS+1R7V1Vv71Pnfr2/+Xg4pMfA9zfgJoIiIAIiIAIiIAIiIAIiIAI1Ak4F1B1f9HBxSfeg2eeelJkREAEREAEREAEREAEREAERKBO4MKT83BdR4JBa0IEREAEREAEREAEREAEROB+AhQMACQYtDhEQAREQAREQAREQAREQASaCwZZGLQyREAEREAEREAEREAEREAEmhKQS5IWhgiIgAiIgAiIgAiIgAiIQEsCEgxaHCIgAiIgAiIgAiIgAiIgAl0TDBcuXPgzAFZd133X9evXf7cX6P1rWAYwu729/SdpXsP58+f/WqVS+ZpPf/rT73zwwQcfBBDqPBcuXPg/HMdZAXCyWq1+eZDNo48++qoHH3zwnwH4ue3t7X+f5vU2jvXYY4+NVqvVJwC8fXt7+4W452o3TvBvAB5qxahb8/TRj370+cb7DHvuKOvZ1jyGvda4cxmnX9hrCntcnGtQHxEQAREQAREQgS4RaGVhOH/+/AXHcb4XwDiAQwAfqFQq73766aefbndp7V6worx8Rbl9W+M2XsPjjz/+2YeHh0sA3r29vf1fw74MXbhw4SHHcX7Mdd1/vb29/f5m1/vYY489Uq1Wl1zX/Zbr16//UZT7j3JstwVDUJT0ap6i8GkhLJoK4G7NY9h1luQ+1VcEREAEREAEREAEWhJoJhjOnz//OZVK5adc1/1/tre3f/PRRx898cADD3yp4zgPdtoBL7JgeOyxx/6267p/7plnnqGQcsO+yDUyacHIuXjx4mXHcf746aef/te2lmwZBEPjPCVhGWM9pz6PYddZkvtUXxEQAREQAREQARGIKhj+YqVSWbp79+5bb9y48T9b7LrWXXHOnz//Fx3H+UEA0zzWcRy+8P6O67pfTRcc13UvX79+/d9euHDhnwD4Nn+8D/X19b21Wq3+CIBNAN/guu6HT5069Y6XX36ZuV7pNtMH4FdPnDjxjg996EM32e+xxx77fNd1f9x13b/qOM5vOI7zrdVqlec5Nu7h4SHHmK1UKv9nw0v+nwPwPadOnfrmD37wg3/aMN5/ODw8fOfOzs6Nxnt+9NFHT73iFa+gBeC929vbH+LfG1/kWo114cKF7wtc388C+O8A3mk4AHgTXacee+yxc9Vq9dKLL7749z/60Y++HLyGsbGxB+/cufP9zbjwOhzH+WnXdXndb3Ec51WO48w+/fTTP01h8/jjjz9arVZ/wnXdxxzH+Yjrur/XzCWp3Tl4Le3GafW3oEsSgHf1ap7IJ7jOKpXKt1erVc6L57YWmLu/5DjObwH4uOu638zrb8W2cT2HmcdWa5iWO1r1KpXKD7iu+6XBdd+4ziIc1/i5PMagcQ346+hfu67Lz9pf57VWKpV/4Lrul7iu+6TjOE9Xq9W3Xb9+/b8Er8l13eFKpfIu13Xftr29/ccXL158Kz+fL7744t8Luu35z4aW67TVHCRxndOjXwREQAREQAREIAUCzeowjI2NnXj++ee/03Xdv+04zi8B+M1qtfpb169f/+NmO+tNBMP/67ruPzt9+vTaCy+88Ppqtbrc19d36d69e3eC8Q3+CwqP/anTp0//zNbW1r2GW6pcuHCBL9b929vb3/mGN7zhM15++eWfqlQq7xkaGvrVvb2989Vq9bMA8AW+7jYSfJk5PDx84MSJEz9SrVbfQVefxx577G3VapWWkh/neHfv3v0Rx3F+6Omnn959/PHHhw8PD9/x4osvzjb6vfvn/rHDw8N37e7u/mGjYDh16lS11Vj+S1Pj9d3n5jIyMvK5fX19P2jETJvpPcYlwNFjfufOnYuO4yycPHnyazkGmQH4ie3t7V87f/78Gx3H+foQMQxN2Tcb59SpUw+2OkeDYODl9GSeHMc5ts6Ca4Rz1+76/b73sX355ZcrzeJ12s1jqzV86tSpD7788svvBfCjn/d5n/frN2/efDOAv+G6LoVzPQ7Ev9aOx1EEtfhctvqseQLY3OuLL7648eCDD/4NAN/pOM43fvrTn959xSteseC67v/Y3t5ebhAxnzx//vwlx3Fe29fXt1GtVv8hNwkoHoLH+YKh/mxIaZ2m8BTUECIgAiIgAiIgAm0JtMmS5Jw/f/7P9vX1XeSOJ60Frut+9/Xr169euHDh1cFA1sYXk4aXQu7QPuW67j8H8J+avDA2vjjzvLQeUCicB/DZAL5/e3v72/3zfNuDDz74jt/8zd+k+PBaC5cfzwJy+vTp/Tt37nyf67q//tJLL/1HBhe7rvvD169ff5bjVSqVX3ZddzAAieLD2/EPgmvmFtKwy/qZrcbyx+koGDq4nrTk0nj/w8PDn3XixAne/ztc1/1Mx3HqzDq4JIVmHxyH/FqdI6xg6MI8HVtnjXPX4frrfYNsG+e1YT02DYZvtYYb/zvPc/LkyZ/s6+ub9YW2N17jfLY6rplg6JSMoHEdNa4VX2y/jp/FxrXqbzL8U9d1/6++vr6v+fCHP/zRRlHdyCvBOtVTXQREQAREQAREoJsEwqZVZXYgx3Hexp1p/yXwR+/duzdLl6V2gmF4ePiVJ0+e/Oe0OAD4r50Ew+OPP/66arX6k9Vq9d0vvfTSbz/00ENfV61WvZeUOILBdzf5S9Vq9a0ArjqO83UHBwff+vu///sv+YJh4d69e0/u7u7ut+PeycLAF7lKpdJ0rJAxDPBf/n7o5MmTs3SXCl5POy7tBFMUwRCFfdqCoQvzlIpgaNwxb/YS3m4euyAYQn0um631pILhzp07/4iuhQDevL29/dudBENY0SaXpG5+I+hcIiACIiACItCEQIug5zc4jjNKf326Ib3hDW+gy8mTAF59+vTpxZdeeunhu3fv/qzrugunT59+5s6dO1OO4/w9P2aBMQz0U/5H29vbOxcuXHgjd7pPnTrFF3awn+M430mf7WYBpf5L/PccHh5+44MPPvj8yy+/TL/3V1Iw+C/t761UKj9Gl6Q/+IM/+EIAr6U7R5Nx6zu8frrLZcdxPrNarf749evXf4XX4rsk/Yzruv/u9OnTK3fu3HllpVL58mq1+vONLymdYhh8l6SmY/kCq/7C6p+3zsFMS7sYhnZcOgiGU5VK5V86jvPtr3zlK3c+9alPvaVarX5ZM5ekdufwA+GbjuO67kCrczS60/RwntoJBjKiq9u3P/TQQx8JMmqcu0ZXpuD9hJnHdms4qUsSXcPafS4tWhhCuyS1cklzXbflHEgw6KtLBERABERABHpMoJlgYPrQarX6LYxhAHDWD9Jdvnfv3o/euHHjU4xrPn/+/Jsdx7lCDQDgXzmOM+y67tf5t/M+x3FOua57zg+UnLt+/fo2+z322GNf57rusuu6Hzt58uTM3bt3rwRrNviuDd/muu67/eDTW67r/k8KBo4dCPik25IJUn62ybgLwToMfuact588efJvBXfvGWjpB14zfex/d133ex5++OGfahJPwYDrtlmSWo11586dgYaXtWMcTp069VUf/OAHb7fLktSOSzvBwJ37ixcvfoXvEkYxd811Xfre31eHoRP7duO0+ltDHYZP9nCeWgqG7e3tT164cIH++j/ONRZk1E4wsF/wfsLMY5s1fCNCMHPT4OgQn8u29VHiWhgY9Ow4DjcF3sZ17MczjDYLem4lGNrNgQRDj78kdHoREAEREAERCOuSJFJelqBjdRjSZNKtOgxpXnNWx0o4T5WLFy/S7W7wmWee+Q4G+Ue5T81jFFotj000B6lcgQYRAREQAREQARE4ImAEw9TfXfzAlw1/NtMuqrUhsLu7+wV7e3sX3/jGN/7cQw899FIasF544YUHfuVXfuUtr33ta7cvXrz4O2mMWfYxos7T+9///i//xCc+waxElTNnzlwfHx//N69+9avrgfVheGoew1BqfUwac5DsCtRbBERABERABESgGYHNj/yvN/3hn77wp863vPuffuz1r+3/DWESAREQAREQAREQAREQAREQAUPgP//Rcxc+8Sef/iMHF594D555ioHNaiIgAiIgAiIgAiIgAiIgAiJQI6AYBq0EERABERABERABERABERCBlgSaVXoWLhEQAREQAREQAREQAREQARGQhUFrQAREQAREQAREQAREQAREoD0BuSRphYiACIiACIiACIiACIiACLQkIMGgxSECIiACIiACIiACIiACIiDBoDUgAiIgAiIgAiIgAiIgAiIQnYAsDNGZqYcIiIAIiIAIiIAIiIAIlIaABENpplo3KgIiIAIiIAIiIAIiIALRCUgwRGemHiIgAiIgAiIgAiIgAiJQGgKqw1CaqdaNioAIiIAIiIAIiIAIiEB0ArIwRGemHiIgAiIgAiIgAiIgAiJQGgISDKWZat2oCIiACIiACIiACIiACEQnIMEQnZl6iIAIiIAIiIAIiIAIiEBpCEgwlGaqdaMiIAIiIAIiIAIiIAIiEJ2ABEN0ZuohAiIgAiIgAiIgAiIgAqUhIMFQmqnWjYqACIiACIiACIiACIhAdAISDNGZqYcIiIAIiIAIiIAIiIAIlIaABENpplo3KgIiIAIiIAIiIAIiIALRCUgwRGemHiIgAiIgAiIgAiIgAiJQGgISDKWZat2oCIiACIiACIiACIiACEQnIMEQnZl6iIAIiIAIiIAIiIAIiEBpCEgwlGaqdaMiIAIiIAIiIAIiIAIiEJ2ABEN0ZuohAiIgAiIgAiIgAiIgAqUhIMFQmqnWjYqACIiACIiACIiACIhAdAISDNGZqYcIiIAIiIAIiIAIiIAIlIaABENpplo3KgIiIAIiIAIiIAIiIALRCUgwRGemHiIgAiIgAiLgE/hKAD8vGiIgAiIQgsCTAJ4KcVz2DqFgAODg4hPvwTNP8UbUREAEREAEREAEwhGQYAjHSUeJgAgA+RYMrutIMGgZi4AIiIAIiEB0AhIM0ZmphwiUlYAEQ1lnXvctAiIgAiJQagISDKWeft28CEQiIMEQCZcOFgEREAEREIFiEJBgKMY86i5EoBsEJBhsUHZdVw9iG2A1pggUk8CTjuPkM5ismPNRlrvS95Slma4AqFoaW8NGIOAAcCMcr0PbEZBgsLE+JBhsUNWYIlBYAhIMhZ3aTN+YBEMXpmcYwECT84wB2Gr479e6cD25PcVow5U3A8hD9gDcyu1dZvnCJRhszI4Egw2qGlMECktAgqGwU5vpG5NgSGF6+B5LQTACYMj/4b+biYSopzOCYh/Ari8w+Psg6kBZPn7Qh0doFAGmBf8d9/opHvhDaIRogEqZxSEqwRCHWqc+EgydCOnvIiACAQISDFoOvSAgwRCROt9t+R5rfigQetHMOzDfg81PLjbVG8VBWsoqziQEFRiFRC4AxrnR1PpIMKSGMjCQBIMNqtkbc39/Hzdu3KhfGP//7i6fQu3bwMAARkb4pKy1wcFBDA316qun09Xq710gIMHQBcg6xX0EJBg6LIqsCIQwa9dsoK8DWA3ToRvH9AOY9H+ostIwu9i6bqowCgfzIwHRSFqCwcbak2CwQbU3YxpRsLe3B/5QEPC/bW01ep8mvz6KCIqJsbEx7zf/v8REcq45GEGCIQeTVMBLlGBoMql8x73k/xxt6+Rr9ikeKBz4s9HtSw+KBIqFvDYDkL8L5QMWe0IkGGKja9NRgsEG1e6MSTFw7do1TxDwp5PFYDQQiEUjQRhDwf4+EDRE7O0Bt9rsZtD6QBHBn+Hh4WPWie5Q0VksE5BgsAxYwzclIMHgYynKO26zWTbi4SqAoOt+4gRCjamgJgLWhCxbEuI8DCgaCLDr6ivOxVrrI8FgA60Egw2qdsakQNjY2KgLBFoRGhtFgRED5jc9igZSfihSRFBM0HhhRMXuroODg+N54YwVggJiYmJC7kx2lkY3R5Vg6CZtncsQKL1goMvRgv+em/LjPJOrjN9ufPe9EnDZjywcgkKBG2Y0x9CSUAaARn1x0ZTPZUmCwcanWoLBBtV0x6RIWF9fx9Wr3DY43igQxsaOftI9c/TRKCQoIvjDfzdaIygcLl265IkHigm13BGQYMjdlBXigksrGJjq9LL/rluImYxxE/zmi/TeG1QWRmlRLJS1RQaYe1ASDDamUILBBtXkY9LFaHV11RMKtCyYRoEwOVkTCIFY5OQntDQCjSBGQKw2RLdNTk7WxYOl02vY9AlIMKTPVCN2JlA6wcANcb4kp5GxszPe7B/Bb0FaG/gTyk1fQuH+SaVwIMCj/CfZn/h4VyjBEI9b+14SDDaoxhuTwmB5edmzJATdjYaHgUuXakIhTNxBvLPb70Xds75e+9kI+FfS0kCrw+zsrFyW7E9D0jNIMCQlqP5xCJRGMEgotF8eHYWDhELnzxfzoNBsVVzhIMHQeRVEP0KCITqztHsYoXDlypW6NWFw0MHkpOsJhTxYEqIyoeWBwoFeVoFsr55wmJ+fl3CICrR7x0swdI+1znREoPCCgcHM3Pwts+dMlAVP4XDOr3VW78dgZgY+qIUjQBNWaJNNuCEzcpQEg42JkGCwQTXcmLQi0O0oKBTocrSwUHM5KktjrMOVK0DQZUnCIbOzL8GQ2akp9IUVWjBM++9tiuoKt4YZEM3YZbNBTit8feOJf1gpSWBzOFztjyJMWhuKlVVJgiGNtdE4hgSDDartx6RFYW5u7lgQcxmFQiMlWh0oliQcur8mI5xRgiECLB2aGoFCCgYGNHODt0T7Q4kXxDKAf+wAz7ksJFqzUnODjb8vXwYOGOBAcw0tDQIbnjfdlGjeKkZGJQmG8DMf/kgJhvCs0jiSMQoLCwt116Pp6dpDrohuR3F5NRMOZEZXJbWeE5Bg6PkUlPICCicYlvyN3VLOZoybpgvSTMDjaGKiJhKCyfb43UE33mumiAN3zvm1IdNNeOJkRlWW7ybBYGP+JBhsUL1/TBZVo1XBVF2mRYEPuzwHMdsmxyBpiiljcWBRuJWVFa8onFrPCEgw9Ax9qU9cGMHAmFxufue1MnMvViF5cfPbMx701747mQSkVaOL69yc/1cBjz5lQeDRe2ehhwSDjVmQYLBB9WhMuh8tLi56cQpsg4MVXLlSbfuws3tF+RudaVkpHIyPKtOxLi0tKTC6N1MpwdAb7mU/ayEEAzMg8V1MG97hlzPf+2vfnkCUjTbGxtHaUI9tYFyDIsrDg28MFAnfMwtHSjDYmAUJBhtUa2OyhsLMzEzd/Wh2tuajr3pl8ZiT3ZUrtWrSTMVKNyWmYlXrKgEJhq7i1sl8ArkXDPSMYVIatfAE6IJkypUuLdU2jqI2fm8sLvq9OAHybI2GMJ8uShIM0WY53NESDOE4RT2K7kfGqsBdERoYFKcQleL9x9NHlV8apo4DrQ10U1LV6ORsQ44gwRASlA5LlUBuBYPib6OvA8YrTAFgHG4YF6ROZ6AL0wzVBxutDLQ2qIUnkD8XJQmG8LMb/kgJhvCswhzJVKlTU1NgzAJb3F2RMOcq8zGs4XDpUs3awNiGtbU1jEiRdWNJSDB0g7LO0Uggl4KBWZD40isXpPALmmJhHAC/QSkW6JKaxqO99p3hZ1FiGNyaJib8rPgTQm6hymxHGtnGwRIMNqhKMKRHNeiCxMJr6+tuKg+69K6wWCPR2sDAN+OjSksD6zeoWSUgwWAVrwZvQSB3gkFiIfpapkhgLDMze7K2Al/y00wMwn085szwUq9qgqJPUH7iGiQYos9u5x4SDJ0ZhTki6ILULN1bmDF0TDwC1AgmkxIFAwOi5aIUj2WIXhIMISDpkNQJ5EowKLg5+vxTLIw5wIFbEwu0LNiI9zu20aQMStEniiYgWhpM1bzoI3SjhwSDDcoSDMmoMgvS+Pi4XJCSYUzcu1a0p+aiRNekzc1NiYbEVJsOIMFgh6tGbU8gN4KBVZtNoK4mNRwB8rpcAQ6qAGsTMebPhlgwV8OU3bQ0eNZpBpnQb0x5bsNNFo+iaKApyNS7CN+zW0dKMNggLcEQn2pQLMgFKT7HtHoG0+jRwkDRoLiGtOjWx5FgSB2pBgxBIBeCQWIhxEw2HMJ3dcYssFEscPOnG+1YnZ+H/ZdfiYZo6OkBvArAAeBG62r5aAkGG4AlGOJRZVAzg5sZ5Dw87GBri6k+442lXukRCO4cSTSkxzUwkgSDFawatAOBzAoG864ksRB9DQfdkLopFoJXWndplaUh+gSyhxEN8Xrb6iXBYIOsBEN0qhQLdEOihcGmr2X0K1MPEgjuHFE0MIOSqkOntjYkGFJDqYEiEMisYPB2xuWGFGEqa4d6YsFPutMrsWAumskzvFTdjGnghWnzL9p80j2J/LLTJBhszIUEQzSqQbGg4OZo7Lp9dDAYWhmUUqMvwZAaSg0UgUBmBYPEQoRZ9A+lC/w5AEy602uxYDaZ6jENyp4Ub0KzFQgtwRB9Fjv3kGDozMgccfXqVa9ys7ej1EVfy/BXqCMbCUg0pL4mJBhSR6oBQxDIpGDQu2WImWs4JFhnIUsW+mOB0Ixl2JSlIdLsZit7kgRDpMkLebAEQzhQW1tbnhuSxEI4Xlk6ihk35uZqVyRLQ+KZkWBIjFADxCCQOcEgsRB9FrMqFsydUDSwSNwtFoKgmw2Lu6mFJ8AJptgiv942CQYb/CUYOlMNuiHJstCZVxaPYOYN3zjkZU9STEPsWZJgiI1OHRMQyJRgkFiIN5O0zzMJ0uAgwKx2WUwUcqy42zyAhXj3WtpeweCU3kGQYLDBXoKhPVWJBRurrjdjGvekgYF+bG5uKeVqvGmQYIjHTb2SEciMYFAGzngTSaFAwdDfXyvKxp38rDZen+9QUHNNon++WngCwVy54XuleaQEQ5o0zVgSDK2pMgvSuXPnvNSpDHBmmXq1fBM4Eg2q0xBzJiUYYoJTt0QEMiMYVvxMkonupmSdg+lTV1YAPoez3hYWgMVFv7Abo7OVOSnalNEyQ369aRIMNrhLMDSnGizKlqXALBtroGxjBkXDzZs3VRE62gKQYIjGS0enQyATgkEZkaJPZjBuIW8uvcycdI3VjGlhoKVBLRoBcutNNWgJhmgzFe5oCYbmnGhZoDuSxEK4dZSno4LZMFgJmjENrNegFoqABEMoTDooZQI9FwyKW4g3oyZuIY/fpfyuGBoCDg4AzAK4Eo9BaXtRLQ75xTa6C0GCwQZvCYb7qV6+fBnLy8uer+XeXjYDs2yshTKNGRQNk5OTXnE3tVAEJBhCYdJBKRPoqWBQEeB4s5mnuIVWd8gg6HMsGsHGrwlmT1ILT6A38QwSDOFnKPyREgzHWa2vr2Nqasr7jzs72Q7MCj/LOrIZAYpBBt5x92hpaQkUimodCUgwdESkAywQ6IlgcAC4TMesuIXIU+ptLjvAgct01vmIW2h1k/XU3KoEHXkdeB1omfFTm8cbIHIvCYbIyEJ0kGA4gsTgZroiMX5haQnQ+2OIBZTzQxjI7utD7OzsKHNS5/mUYOjMSEekT6AngoG3MQFA+S6iTyjjmlfJryAJQ+rxDHJNir4Y2KO78QwSDPFmqX0vCYYjPiZuoSgPOBvrpYhjUhguL9NXdcgTDYpnaDvLEgxF/BBk/556IhjoiqQEOdEXh/FCoVsvXXoYB5D3dsw1accvUJb3m+rm9TNVlnHtsn9eCQYbjCUYalRN3EKWC8rYmH+NWSNA16QbNwDFM3RcERIMHRHpAAsEeiIYlvjdYOFmij4k9QGL/c7PA0xPWpRmNpeUNSnmjHYv1aoEQ8wpattNgoH1FRS3YGNt5WlMxTOEni0JhtCodGCKBLouGJgViZuiatEImHdCbr7xuVqkxmQZ3Fy6RTUkNRl9ahnYwoJ95Ge3STDY4Ft2wcB4hbNnzypuwcbiytmYwXgG1megi5LafQQkGLQoekGg64JBBX6jTzP1AYXWcyxbsAnQ779orf49IX+1eFPLgKBaXhmbTYLBBt2yC4ZLly5hdXUVo6O1cvVq5SZgirqNjY159RnUJBi0BjJBoKuCQQXa4s150QKdW1GoB0BrocRbKPYDoCUY4s1M+15lFgxbW1sYHx/3AN28WYzALBtrpExjBgv1sDYDYxrUjhGQhUELohcEuiYYtHEcb3ppXTgL4OGHa/FgRTbQ0tXqLG/We3nwi5PFw1bOXmax2Lt7CQYbbMssGExWpKIFZtlYJ2Ua8+pVYGaGBfsGQNckZU2SYCjT+s/ovXZNMMwDKFCcbtem01gXpqcBPkOL3ow1WhWgY860WTAxu3foJsFgg2tZBcOVK1cwNzcHZUWysaryP6YxOc/OzoJrRa1OQBYGLYZeEOiKYJB1Id7UBjeMy2Ktr1sZTgP4OICBeOxK28uulUGCwcbCKqNgCAY6r60xlaYNshozzwSCObdV0E0Whjyv5YJce1cEg2pyxVstZbMuGEr1WAaZpZItnHi92/WSYEifKVBGwaBAZxsrqXhjmpzbCoCWYCje6s7dHXVFMMgdPfq6YKbMM363slgXDCUmSvHCIB/2U4XKyhBtAZkKf9F6hTlagiEMpajHlE0w7O3teWlU2cr2cIu6Nsp+fDAAmhmTKBzUIJckLYJeELAuGJTwJt60mroLZYldaKQkK0O8dVPvZSdjkgRDwmlp2r1sgsFYF8r6cLOxhoo8JquULi4yn7jSrPrzLMFQ5AWf3XuzLhhkXYg++bQuDBa87kInKnUrA0EUrFBdp3tP5e92rAwSDKlMTsMgZRIMjF04c6ZmPJV1wcZqKt6YsjLcN6cSDMVb5nm4I6uCYQIA60mpRSPAZEgzLNY2DDDuq6yNKWS96s9rABQTGX0ZsPrzjejd2vSQYEgVpz9YmQTDwsICFhcXIeuCjZVU3DGNlWFiYgLrLPoUjQAAACAASURBVPNZ7ibBUO7579XdWxUMKwAYuKsWjQDfjTcArKwATDNa1ma+IyC/tnhLgIkI5+J1bdFLgiFVnCUTDMHMSEUtWW9jfWhMIGhlYF2GoSJXJOo84RIMnRnpiPQJWBMMTKVK1xq1aASCwc63b7NuTbT+RTq6nmJVwc/xpjX9FKsSDPFmon2vslgYjHVhdBSgz6GaCEQhYDImTU9P42oZqhK1hiPBEGXh6Ni0CFgTDNoUjjdFZlN4YgKQ4RUYGalVuIbMVfEWlDFXxevd2EuCIR2Ox0cpi2Bg7AKtDLIu2FhFxR+zvoME4Pbt22Wu/izBUPzlnsU7tCYY5HYeb7qN23nZ3ZEMPe4jzTCgQwEx8RaUCYiJ11uCIR1usjDQ73xqaqr0gVndWE9FPgcL/G1sAEtLS7hMk0M5mwRDOee913dtRTAosU28aTUeJP39ADdTyuyOZAjSddXPqQIo5Vb0hRX0cYveW4IhObPOI5TBwmBSqS4tAeV9z+u8FnREewI0u09N0fQ8AlZ/LmmTYCjpxPf4tq0IBlV2jjerxh1JCUSO8zObSnJLireuvMwDqzH7Hu8ml6RUMDYMUnTBoFSqNlZNecfkTtrBAdPyljb4WYKhvMu/l3duRTBsAlA5xujTamptra0BfElWqxG4cgWYY7YfBcbEWxJMQjgVr2tDLwmGVDCWTDAwQHVmZkbuSDYWTwnHZOrA1VVgdnYWV/jtUL4mwVC+Oc/CHVsRDG4W7iyH1+D411z27EiNU8daFOfOAXgtANZlUItGIL1sSRIM0ciHO7roFobJyUlsbGyUPk90uNWgozoRMF8IQ0ODuHmzlGU9JRg6LRL93QaB1AXDKAAlzIs+VaYwb9mLtbUiZ6zQimOIvra8HkOpiC0Jhpj423YrsmAIuiNpJ8TG6innmKaq5+bmJsbGSufQIMFQzmXf67tOXTDMA1jo9V3l8PxktghaWWsuOGrHCSiOIeGKSCeOQYIh4TQ07V5kwUCXkbm5OShPtI2VU94xTU2GkrolSTCUd+n38s5TFwyKX4g3nYpfaM9NcQzx1lW9VzrpVSUYEk5D6QSD3JFsrBiNycJ/4+OlzZYkwaCPQC8IpC4YFL8QbxpZGfs5MPEDUO6i98351eMYHgHw8XiMS90rnTgGCQYbi6jIFgZTrE0PNhsrp9xjOn7UXwmLuEkwlHvp9+ruUxUMil+IN427ABjTOzhYq7+g1pyA4hgSrozkcQwSDAmnoFQWht3dXZw7d04PNhuLRmOCoQvXrgFra2ugJatETYKhRJOdoVtNVTAofiHezKr+Qjhu5vsB8nsLB6zxqORxDBIM8ci371VUC4NJp6r4BRurRmMuLACLi6VMryrBoOXfCwKpCoYVwKsRpRaNgAl4np8H+AxUa07AxLlByjTeEjELLV5v9pJgiM+udc+iCgZVd7axWjSmIVDiOAYJBn0MekEgVcGgjd94U6iA53DczIYSVEo8HLDGo5IXcJNgiEe+nBaGs2fPYm9vDzs7DE61QU5jlp1ASeMYJBjKvvB7c/+pCobbAAZ6cx+5Piu/Sm8A2NyE55ap1pyA2VCCgmXiLRFT7CNeb1kY4nMrn2CgUKBg6O8H9vdtkdO4ZSdg/FRLVo9BgqHsC78395+qYFCGpHiTaCo8uxkByMDrW00qKrOoHAOPe9V4XWfPAlCmpPhTYBZbvBFkYYjHrXyCYWtrC+Pj4xgdBaj01UTABgFjdp6fn8dCeRx6JRhsLCaN2YlAaoJBm76dUDf/O/fezgBd2YhjQgmmJ+WPycZEkbKz4+C556KrlYcfBl7/euDECaBSqVlH6HnAbE+2PBCMBRrRLzfeBBWtFwXfQeybkmCIja5NxyLGMPDlbXFxEQrMsrFiNKYhYAr0TE9Pg0H2JWkSDCWZ6IzdZmqCYQIAXaTVohEwXiJpbsTRA+DGjdrGHoXBhz8MfOxj4a9rcHAQQ02KQTBL4sFB+LfNCxeAL/qimnjgTxoWCo7De1OmpPDzeexIEzATr7sEQzxu7XsVUTBcvnwZy8vLWFoCmK1ATQRsEDB+qqOjo6BVqyRNgqEkE52x20xNMChxTbyZNQV4p6eBuPsjFAgbG8D6OvD008Af/mHzaxkeHsbIyEj9xxxFcdBMIHS6o/39fVBEsJl/8//z51YznyZ6Ez0CfPVXA7zfOFYIpVbtNCsd/s5s5Ruxx5BgiI2uTcciCoaxsTFcu3ZNgVk2FozGrBPgl9+ZM/SVHQALuJWkSTCUZKIzdpsSDD2ekCQpVY1IeN/7HDz//HEfHW64BMUB/93txg0figfGP/I33x+C7ZFHKvjqr66CJXdoYQnTJBjCUGpzTLLUqhIMCfE37V5EwWAyJGWhwnPDc8fzyWx8HoZ9ANmY/6yP2ciPG/mN2TnSMB/H5VDCTEkSDHEXi/olIZCaYFgCIMNz9KmIKhiMSPi5n6vgU5+q1k9I6wHTnnNjrxfiIOydU0Ssr697P0ErxMMPO/ibf9P1xAPrPLVq9dSqMmmFRX78OAmGJ96DZ56i8slMK6JgcPy3OJuZHEx2Br7AUgTUsjGdwtbWy4nndmzsFQDuArhXD87iS3ETV83E5+rVAORH/06yq3nz9AE4ia2tFxNf0sDASYyMvBIDA5/CyMhdjyGD22zwK2GmJAmGxCtUA8QgkJpgUA2GGPQBhBEMfJavrgLvex/w/PNH5zEiYXJyMpZLUbwrTq8XrQ6MU2sUD8zEODfHAp73Z2WSYEjIX4JBgiHhEurYnR/sc+fOeS+IJrtCx04dDjj+ctvnC4TDUMM2Wi9pbK15Uh6148bP1sMO9Pdh5JyDkZF79cCsHlhvQ9138KDj/CrY3XWwvx+On5fHOtgYCNUYLkCgIeLbBgZOYWSEYuLTGBmpegIiqXWHu0zcSVtZWfF2zUrQJBhKMMkZvEUJhh5PSjvBQKHAyvfBUK68i4RWuOm2ROFAAXHDi2oGXvWqPrzrXYdevIPZmJJgSLhgJRgkGBIuoY7d00ipehSY9SC2Ng+xf8Dd/uOtHwBf/vn+OuT/8Ig0atkE34f5b74P86dJumnvosbGHsDk5EueedTGLnpH6A0HUCDUzNEnsbvrYn//3v1DBAESpMmZnQZAWnsIbM//MRBbiIrJySN+UXN3lzC1qgRD1A+Ejk+DgARDGhQTjGGS1gSLtjUKhf7+fjDpCDdP4gQnJ7i8nnTl+wazMgZjHr7+64Hv+q5aYDhFFOSSFG9uklV7VgxDPOrtexXNJYmqf2ZmxlP6UTI5HImEk1hfPy4QBn1BwAcm3235Q5HQ7Wbeg9uJiJGRB3DpUvfFA/nRFH31KkVCg8AiQAOuUWF1E2IQIMUERUVtg6jeJidfgbGxT4cWXxIM3ZxAnavEBCQYejz5QcHAjamZmSOLghEKFAtMAlG2RqsDhcMqvwT9Rkael8MsgCtlI5LC/Sar9izBkMIU3DdE0QRDlBoMRyKhD+vrx11kGMvErF78yfLjj+/A/FxRjPMnuIk+NnYKly697L382niGH/E7gfX1gBWB1gMDj98yWQdo4DWkcBsZOeLXynIjwWDjqaQxReA+AhIMPV4URjAwbsu4HpVdKDROSTPh4O0uMnCmF7uMPV4ziU4vwSCXpEQLKETnMIKBD7vlZQfr68fTu+VFJLTDwHdf5stuTF88OXkCk5P3PMtL0sZNlPX1CtbXjzJfeGMagHl15af6aiEeGKvAwLbGDE3MJz41xWwZE55fawmaXJJKMMkZvMXUBAMTIGd5DyOD7MFH4znfw5PXJ6HQfpZY64HvIqwH5bVX9QHvOqy5J6mFIyDBIMEQbqXEP6qdYKj5WzrY2joSCsN+ir2sWxKiEmn17js0VMHCQjWWcKBQWFhwsLcXEFpFUFmt4BrxEDDdjI1VMD9frQuHEhZvk2CI+mHU8WkQkGBIg2KMMfjeNo0KPo7aBtHs7Kz3MlxG16Mo+Ew85bE+r6kA/7KaTrBjlIvJ47ESDBIMttdtM8HQKBToMcM83NwIL4OV0IgHJh0wgdNDQ31YWKhldejUuHE+NxcQCoxJMADLsFVHgPRB5Y/v8zUycgKXL9/zsnGNjzPbUmmqPUswdPrA6O82CKQmGJRWNdz08LHHmN1G9/vNzU2vhoJaewImntL7kqWJmln0DvwvEK7m98rU1ZagBIMEg+2HTFAw8JkWtCgYocB33TK85zZjTXeloHAYGzuJ+flarYLGVhNafdja8uM7KBTYOa8uR0kXnxEOhOgrr4GBPi9FrARDUrjqLwJtCUgwdHGB8F2Nj3mzwTSPeWxhC9dwDRIM4SbCvItgfp6m+VqxJooGphBk+9w+4KcPZW1ohVOCQYIh3Ect/lHc+WCKs3qGAvpb+hviZRYKjUTbCYeaUKhga8uPUSi7UAihvPoHBnB1ZQUsTFTwJgtDwSc4o7cnwdCliaFVgftCbMMYxlVcxQhGMIYxCYYIc3CfYDB9abK/fBm45csxvpiw/LjacQJKqyrBYPMzwUAjFm1jpgI2CYXOtPnFEPC0wdDQCezt+RmPDEDz7dF5uPIdQeU1c3TbFKws4lbgHOQSDOVb5Vm4YwkGy7PALNO0KphM07QqLNSlA0XEAhaxiPn5eS+GQa09gZaCgd1obSBDExT9egC/UBIf6bALR4XbJBjCrpWoxzFDDesvUDSwMfUx11tZXY+i8COx8cYK1KybQGdfAWyPktr0rJc2pO6fSmvD3OXL3hdrAZsEQwEnNQe3JMFgcZK47/EtAO4AGMQg1rHuWRWCTYIh2gS0FQxmKJrz6aZEa8NpB/h5Vy5Kho0EgwRDtI9c56MpECgUTErLfvTjAAdY80sBdB6h3EdQLHCDvGlCUHrXrEg0tF0hxs9ydBS4cqVmar52zesyMjLiWRv4u0BNgqFAk5mjW0lNMND7g14gajUCQSPpNKZxBVcw0GSnSIIh2ooJJRg4JDc5GUR4w7ft8Du3rHGCxxVqLeo+XlPhtnjc2vfKc+E2pi2jWKALUr/TjwV3AfvYr5lNA36YNrgVYUy+6045Dvbd4/UogvfWN9CHw5XDWiE2tfsJBAWDqWZE4UBzs58R48qVK14qwoI0CYaCTGTObiM1waDvhqOZ52YRBQPbClZwqc2bqgRDtE8M49k2GOC8tlbLktSp0dJgKkUze6GZmE79ivp3WRhkYUhjbdOqsLi4CL6IsY1i1AvMGsLQkZ+lBENL1K3S5bWdG27J8ZtWLkrHMTUTDDyCcTT8AvCtDYxtWFtbK0LucgmGNB5iGiMqAQmGqMQ6HB9FLHAofsfOYAbT09NgylC19gRMAhZsbt5f8bNVV1qoTVzDX/ErsJb1O5caq7ECbfhFJwtDeFbhj8ybhSFoVeBdLmEJlwMG5vouiARD00XAwDZ+UfB31FYZqqC6VkWDa2vUYYp1fCvBYO4yYG1gbMP62lrec5hLMBRrBeflblITDKMA+LEta+OGEbNo0wGGLrxMl9oYr9CMDY8bx3iZUkgnWiJnz56tJWC5eRNe2sawjWJsxs+k8cUA6OFaRtHARVrz7o3TJBjiUOvUJ0+CoV4IpSHdW/AeJRhaz3hDQp9OS6P13+VjecSmk2DgkQ3Whpy7KEkwxP/kqGd8AhIM8dnVe1IscOP6dyKKBe8xhj2cxVnPSnr79u0UrqbYQziOU7vBNi6/LQkw9aop9PZFAD5QQtHg44u5SiQYYoJr2y0vgmF5eRmXaa7zMiDNeoFZzZoEQ/PpTk0smOGVO7pGwvhZmuI87T5tAR/VS5cueQHROWwSDDmctAJccmqCwXuHKwCQqLdAq/IoHDwH16uvQItBs+DmduM6qL3FuXFegqNecI6P393d9VK84wu+APjd3413J7u7NVcmxsKVLe0qle2ZeNj8XhIMifC16JwHwcDAZuMz2Skwy/hZTrTK/GMDYsbHDPqqpnqpzOSQy3feFClEEQw8bcDczOxJrJrKHbscNQmGHE1WgS41VcHA/fFcfeoSTmRNLFTwHKqxxQIvgULjWTyras8d5oOu0+Pj4wCz55lkGHHmkNZpBkwzg9IjAJ4tycJNVuWZpCUY4qy3Tn2yLBgY3Dw3N+eJBfpa0qrQLosD77XuZ1lyP1Uz79bEgn+CB8YewEtrL5Xr2zf4oYoqGIxooLXs4MBLucpg6BwVepNg6PRQ1d9tEEhVMLDEDF2ky9C4WTvoWxaYNpWbanGbqfbMZ1YJqtrHxeQVtmNiFjA7np+cJfZgwbSrZXFPSlblWYIh9mLr0DGrgoFigQqdpr0ogVnGz5IhRjdtQcvBuF4xNsfBbhdMxw+MPICXNksqGkxgVpRMGFw/AXMzLQy0NOSkXoMEQw4+/wW8xFQFQ1nCsPg98KUAPuJbB+K4IR3fH1G15zCfLbpP040aYVxVwwwYFA3D/m5okU1kyVKqSjCEWVNxjsmiYAiKhVZVJ9vda93PMg6QAvTxxEJfH3YPD7t2NyeGTuDe2r3yZVA656ec2tlhpbZovCkaGNdw44bnlpQT0SDBEG2WdXQ6BFIVDGWoxcDvAWaEohdL3JiFxqmjlX8Oc0qt2mFNx0qp2ulzQtHA7xhWhS66zzXdnVc7AWn7d7kkJcLXonPWBAMtCrQsUDTEfcixHsMt3MIOq+3agJbhMemrOl6pYL9a7fpVVgYqqG6WLO2qyeQQ15IT2Dli2tWt7FsaJBi6/snSCQGkKhjKkFqV331MnRr3e7TZqtvFLs7hnOdCeZPpQtWaEqhnSGI2qTRj1IKB0EWOITzrpeVK0iQYktBr1TdLgiENscD7NH6WZfJT5X33UiyY9VUq0cAHGh9s/f0AX/zjNvZlTMPqKh4eGMC1bIsGCYa486x+SQikKhh4IUXOlGRi1+jOy5d8bqKl1Tjmc3jOEww5ir1K6/Y7jlMPeP6iLwKepX0n5VZ00WC+V5Nhk2BIxq9576wIBloUWOiEvycwgXUw6iVeYyG3ZSx7hYnpCleGxtfVs46D/bg73SlCcgYcuJtu8c07YWowROHqp13NuKVBgiHKnOrYtAikLhiKuqFk3L+jxP5FmSQFPrenxTo7TNaC6elaVjwbLSgaihaQk04OeAkGG+suC4IhGLOQhvnU1GKYBVpUa7BBsndjejELMas3W7tqBmTRYl3kwCyWAplDul8MvmhgTMPOzk4Wd/AkGKx9aDRwGwKpC4YibigFs1FuYtOztqfd6t+vs7Pgy7HacQLMHrWxsQGwzg6f57aaSdH9sANcK9AGXfL4BRKXYLCx7notGNIWC2RUptSqmRQLZqHSiZbbeEUVDSxet4z0MmGQWyCmYXhkxItpyFidBgkGGw9ijdmJQOqCoWhxDPTk4CP3gI8kzIMv9jaa+X5lVjduaqgdJ3DmzBnPUwKM8RhKzxWsKWdTDHTQ3zEswndt8vgFCQZbH8peCwZWQ2TsQhqWBcNoH/s445cJLLKfKu/XJOmxtT4Sj1tk0WDgR02p2glqQDRksLibBEOn+dPfbRBIXTDwIov0/WAeR0ldesNMnslEePv27axtaIS5fGvH1Cs8v+Y1wCc+Ye08xwZm5iQWdpsEsNadU1o7SzrxCxIMtiaol4LBVHC2EZg1ghHcwA1vgzt9o6yt2Yg2ru2ibNGups3RFA1F24gKlq63ETeSXdEgwZDaB0MDRSBgRTAU5fvBGDuZhpxBzgOWzbqKY2i+crsSv9B4alaDpmg4OACWAHAx5LWlE78gwWBr/nslGEwlRFuBWawIvYrV3H9+Ws178romtlZUi3GLFlBiKlGOjgJb9By20CgaaNI+OMClS5ewQp/Y3jcJht7PQRmvwIpgKMJjKVgUdwc74GaZ7aZ6DM0JG48J6/ELjadfXwempmr/Nc/55Gkl2Uhl9SqGIRWMDYP0QjDU0455Lu52ArOu4ipmMFPI+ibBwDYba8LamDSX8oFQhGYjfqEZl0A2DAoGCoceNwmGHk9ASU9vRTDQ5ft2joHS0EkvecYtLGEJzBDYjbaHPZzFWc8dielVMxZn1Q0E951jb2/Py/SIV72q5o6UZv2FMHfE1NysLs14hmQ1DMKcLf1jglb75KNLMCRneP8I3RYM/FBRhTMoyGZgVv2BlvMvhMYZy1L61KjrsW+gD4c7h7VvuLw3W/ELzbj42TAykm5VgiHvazef129FMBBFnvcxTEKZUYx6yT662Yzbb0Y2Mrp5603P1RN3pMYrMfEMeUwBlp47EqlIMNj4RHRbMBiTXTcCs4pY8ZnpU7v7tZDyqitKELSp8Jx2Jc9WuP1sGBkIgpZgSPkjoeFCEbAmGKYBWMqWH+rG4h5kLM02YgDDXFPdij8xgXW6xJS80brADVGsrQGTPTKl0z12nG8JflrzPG3OpftyI8Fg4/PYTcFw+fJlLC8vo1uBWUWLY8hd3ELLl18AmXDHj/mJMk7Dw8MAXYa60QJB0D2OZ5Bg6MZ86xyNBKwJhn7fgyNvGSn5LnjLcgrVdsswmI2w7NmS6tmRTp8Gnnuut59ek2qV2V4Y1Z+Hll52JHO3Egw25r1bgoE7EFN+UE63ArPMDkgRkvTkNm6hYdE6jgOXWYXyXJ3S+AHMzgLdLFyUjXgGCQYbD2KN2YmANcHAE+ftcWQ2j7j5RvfbXrVJTGIDG1haWgI3BMvazGYouv2d0Ax4IFlGbvztTBHU9BaQBEN6LI9G6oZgYLwCzXX83c3ALO6ADDlDOHAPvKLDebLOBec6z3ELrdbsyYGTuLtzN5+TcoYF1mjy7UJhnkaAgXiG3d5UgpZgsPEg1pidCFgVDHnbjDUF2mwlDek0Gebv9U25khdxq7sjsZAd4wh63UwVaJrN+PKTdfNZ+gWlJBhsrMFuCAa6UKyurqIXgVlFcEsyCXlszH9Px8xjoZleuCM1TpJvch4bG8Mmi8Z1t0kwdJe3zlYjYFUw8AR52VRi8kw+hroRBxhm8TGG4jk85z2L+EwqW7t69SpYUwqPPAJ8/OPZuX3OxbVrQNZzB9txn5BgsLESbQuGYArVm7gJBiJ3s61jHVOY8s7KL4S8NXrIU3wXtuWtcpLJE720BPTKBB8wOa+trWGyuwF2EgyF/TBm+sasC4Y8BD8HA53pimS7QFuYFbGABSxi0RMLPdjACHOJVo+pWxdYJ6f3aa+P7pUurOf8twfmDs6qlSHdYGdz/xIMNla9bcFgsiLZTKHaiQsfqgc4yGU9EzufpU7Euvf3ylAF1ZvV7p0wyZmCeaJ74Y4UvHbGTszNYWhoCDs7O93Mgy7BkGQNqW9cAtYFAy8s61YGEz7Vy+/Txgmk6y9jKWhl4LOImdzK0uqxma95Ta32QtaaCYDOappVO9YFzoIEg421aFMwmGrOvQ7MYjGbZSxn3jLXOL8mDqgeKGxjAWRhzKw+zBrZmDzRExNAFtII+jm3Z2dnwRzgXWoSDF0CrdMcI9AVwZBlK0Mwkcxt3M6EdcHMkLEyTE9Pgy46ZWnj4+OgF0XXKzuHBWzSrGY1FZi9HVEJhrBrJMpxtgRDsEBbrwOzdrGLcziXK7ckL9C5UsF+NSe771EWXbNjs761x2s2D7esmJ4DJucu7uxJMCRd6+ofh0BXBEOWrQzGujCNaTDYOEvNFEr1+N286Vk+i97q7tZMpcrYhW5Xdg4L2MQyZG1jzp51QRaGsGsj6nG2BIMJdM5KYJYp4paX9HnmyyHqfOb2+KynKfEfbk7/w3D3bmXny4FxFMvL3fQflmDI7Ycs1xfeNcGQRStD0LrQi1jAMCvHJBgpi5Whbl2YnwcWmOg2o81YGbKWMcnuS44sDDaWow3BQOsCA4H6nX7surtdD3Ruxsmkf8tD8HP6NUxsrJz0xqy7XGU5ANpYF7L25RAIgO5SlhIJhvSWvkYKT6BrgoHeG0w2kaU98ixbF8wUlsnKkBvrgpmcrFkZ7GdzkWAI/2wNf6QNwWCsC1kznebFymBXeIdfG10/Motbe4TgK7hK/8OoZsm6YCaIu1uLXctSIsHQ9Q+GTtiNtKpBylnK+Hws10IPMg1GWX3GylD0jEn1zEhZ20BqNVnGypCVHdP06y403rkEQ5QPbthj0xYMxrrA82fNdGqsDFn2fgl+OYSdw0Idl8VYhvr23jSQxYC+7loZJBgK9YHLzc10zcJgiKwBoHDodTPJL7Li3tuOh1csFUNeVsIepHzuylSZZC4YHAT2eldlO/LNMq7k1i30vPpz+lWdm6GQYIi8QEJ0SFswZNW6YFCYFKtZ9X6hJ+RiiHkr7CFZszIccx7uQWXnsBPdPSuDBEPYOdFxaRLoumDgZuxOBtLXm83YFayAO/hZb2ZjbmBgwAuA5u+itGAyF7BoZp4K1fnfEejld6yXzQUAf9ttEgw2+KYpGLJsXTDs6kVmAHS9Rm6HCfQ+S3192D88tDHV+RkzS1aGrFsXzKzu78MZGoJ7cGA7S4kEQ34+SUW60q4LBsLrdWIZs1/Basrcvc9LG8MYruEaupzy2TqeqakpsPYCspJaO8od0xpy9mytgBsLufWidc/fWoLBxvymKRiybl0gP89k6gzhwD3wBEOWCtmX3rpgFngvd0CCH7K8WBfMNfsZkyxnKZFgsPEg1pidCPREMPCierl/Yb4TshYP2GmyTCpzHtfFlM+dLivR3+tF2rKeRrXdXfq1e9CLdJF206g23rUEQ6LV3qJzWoJhf3/fy4zE31mLXWi8dWNlyEr8j7m+M7IuHE1VFkrZm8xI0xmNXWhc2GYHyW4udAkGGw9ijdmJQM8EQy9j3ui9wX2LNaxhMhMRFZ2m6ejvpmBqEQKg+V5z7tw50IsCS0sAN2fy2Fjgc24OmACw3sUboHGMvnXdC/mQYLAxvWkJBlZ3nJmZwShGsQVKyWw3kzGp1yZnQ4mf3alsI+vu1fViByR4h/6EVPr7UeWXRF78cC9dAlZXsbS0hMt2vtQkGLr7SdDZagR6Jhh48l58T5jMk4MYBFOW5q3Rmj+CumJVmwAAIABJREFUEdzCLczPz4PBwnltfLfxKlgPDwMsmJnXxgQZZ87Urr6bm3IzQJdrDUow2FijaQkGU8QkL4FZFDXjGMdAXx92Dg97nnO7e659NlaRhTFH/IhDC0N3HDIYmJWVqs4dL9o/gP61U1NepVUGHFpoEgwWoGrIjgR6Khh4dd12YeUe9jKAWcziCphaJn/NfM/yyvOaNclshoKuSB/4AEC3njy3yUlgYwNdc0tiUXIKhu42CQYbvNMQDMFg59u4DWYiykOr54zucQB06VOpNiyWeiG3XjkP+9/UldFRVJm/Om+N1pCDA1u+wxIMeVsPxbjenguGbhfKNdmRNrEJBhHntVHszGHOy5bEeAZuZuSl7e7ugpuhdElC3jaPWkGmpWRmpjtuSTTGcOkedH3GJRhsIE9DMFy5cgVzc3PIQ57oIMNgAHQvc273RoDbWE0pj7kEoNuuosEKlDs7+dxN8oOfLWUokWBIeZlruFAEei4YeJXdimcIbiK5cEMByvJBjL/YwAZGRkY80ZCHdixuIS9xbGHA0qXq3LlaKXMrRmj/IriIGQfYGw8uCYYwayHqMWkIBgYDUYnnMTDL7H4MOQ52XLcnthEWB9qIOnFlOL4Xbkkm0Hl2FmCAWB6b/4VgyS1JgiGPayL/15wJwUCMs4B1ByET05aXmMBOyysYz2BpI6PTJUT+ez2Fat7jFprduW+FtpoCrPtxC8E7lWCIvOJDdEgqGCgUKBjylic6iIaBWTdww8tBQUtDN1swc2c3z5ubc3Ezqlsuo74rUt/gIA750p2XQOdmk+lX9bTgNyzBkJsPT6EuNDOCgVRtW6RN/MI85sGsfkVowVSrKysrYBr2rDbjNeHFLTz7LJAjN6pQTG3HMXSnmnO7W5VgCLUQIh6UVDCYMul5yxMdxMQMFCPOiFebodteML3/XEVcMN0+vBvbebynYJqqvLoiBefGXk0GCYZufwZ0PhLIlGDoB7xcgLb2MooSv9C4dIPxDJubm56LUtZaPcjZU4ZrAF+ui9ZMelUbNY+y4WMtwWBjzSYVDMyxfO3atVy6IwV5rmMdU35i025uassdqcOqHvW/mW0sfjMmzTz8hqbPZZ5zbAcZ2XNLkmCwuRY1disCmRIMvEgGQTNzUtqvvEWLX2icUJNshEHQWRMNxmPCu+aifBc0+0TZimMIxgD29lkmwWCDf1LBwIw2bHnKjtSKoyk00814BhVrC7Gqbcf8+dt5lYkJVJmWtCjN91NletUUM5NIMBRlfeTrPjInGGyJhqLFLzRbZlkUDccyIhUpyLnV5zztOAaKBcYAUvH2vkkw2JiDJIJha2vLSzk2jGHQP7EIja5JN9zuxDNkR4xnfOZsJkD3nYVPDA7iXt7jFhqn0fdTTdlfWIIh4x+Xgl5eJgUDWdPCwEdUWsnEGbGw6BWLK078QrM1yVSx13DNc0uipYEWh1610okFgh4bA65dS6fASLbEAu9OgsHGhymJYDDxC3kuLNPI1ItnqIzgoGo/nkHxCyFXtK0yq0FfyyLELTTiZGXVxUVMT0/XqpSm0yQY0uGoUaIRyKxgSFs0GDfVvBRBjTaNR0czcxJFAxOO9FI0MH3q2bNna7UWymBZMFPgfz8kLmMeLHQadzGk30+CIX2mQBLBUJT4hUauwXiGFQC2cjkofiHcij45ehJ3t+6GOzjsUcEdkaL6qrLo3Ph42rnPJRjCrjEdlyaBTAuGNEUDaz1c86wW+S7YFmbyey0aKBLoJUELA5g+lc/MHlo6wjBL7RgT+JwksUhvay20QyHBkNpCCQyURDAUKX6hka3J5sD/bssj5mxfH/YOD21Ma/HGTDOOISAWKtPTqKa3+5497ibG6PbttEz+EgzZm+UyXFHmBUNaoqEWFViMuMAwCzNYo6GblgaKBNZa2NvbK59Y4MT4G0qIm1gke25IweUmwRDmwxf1mLiCoYjxC43s6oFZfX3YPDxMNRuG6i9EXKlpqbbAQ+7k9DTuFlksELHvp5piPQYJhohLV4enQiAXgoF3mjR7khEMRajwHHbmg5aGbmRPOhazUDbLgpmUJJmSsi0WeIcSDGE/fFGOiysYTGGTIsUvNONWFw2VCjar1dREQzDtf5T5Ku2xacQx0HzKjEh7wMnRUdzlDkvRm++nOj8/D8YcpdAkGFKAqCEiE8iNYDCigcXd6F4UpfGJxEQzRanwHOXeuyUaGM81Nzd3FLNA15yyuCE1TohvgUYUCz7D4eYykw2p1RKTYIjy4Qt7bFzBYAKei57JgRwnnUlsuBsYcBzcdN1UsmGYTBhh56n0xyUVDAFfy5PDwzWxUIYvCVpQZmYwMTGB9XRSxkowlP7D2BMAuRIMhlDUGDizkTSBCTCWrmyNooHpzVex6rlQLi0tpVoR+lhRtjIFOLdaSKxgfesWELb4VDaKsoX5WEgwhKEU9Zi4gsEEPJcmMMsZ89KtppVCj4HUq1Enq8THJwp8DoiFB4aH8VJZxALXi++nOjo6CroRptAkGFKAqCEiE8ilYOBdcnOI+x1hWllSqnZiYSz7PC6ttNC0KtAzwmtFTXTRCWzj36OkVqVVwccX9TQ9OF6CwQb0uILh3LlzXmaBHexgJDVHHRt3mM6Yx7I5sGI8gKEEQ5tMGAmGKFXXh0Yewgs7L0S/ZwaLTAEsE/LA4CBeKlqthU5EmCrwzBnvKNeNYnduObAEQyfm+rsNArkVDITBDSJaGzo1CYYjQsHEI/RooFtl3DYzM3OUWnplBbhkK/dh3CvsUT+/Vo/3QsO0ja3aDIDUMnN35V4lGGxgjisYTIak0gVm+ZYGuidtum5sqXTGcbCfzgucjWWRzTGjvu8GArNKZ1kIzmC6mZIkGLL56Sj6VeVWMDCImY8ubhLxvaxdeTK/jiSWsOS55pS9XcVVzIBvq8Dk5KRnbYhS4I0ZkCgWPOvqww8Dq6scqOxYj+6/Uy0GWueJP3/ecRIMNlZ5HMHADyELnQxiECx0VqZ2LDArQSC0yYRRJnaJ7/VmBLMOvW9oWdgHTo2O4mX675chZqEZZN/szGqqdCVM2CQYEgJU91gEcisYgndLqzQtDa0+hWWqwRB2FTCWYxrTeA7PeWKBGd/CPMeOBTf399fcM0foVKxWJ9BOMFAkUCxQNOSvSTDYmLM4gsGkVC1jJgfOwbHArEoFa9VqpGwY3Phmsh61iATCplYNBGadmJ7GvaKnTu2E0Tc7p+QLLMHQibf+boNAIQSDAUPbAR1sGq0NEgzNlw43JhnXcM0raQdcvnzZC4hu1liMjVaFepKHiQmA3wFl3TBq92lsJhjya1UI3qkEg42ncBzBYFKqUvXTZFjWFgzMYiwQCyaGaSZ1XphjdUyAAL8fOlnpl4+OcWZn4ZogtzKDTDe1qgRDmddS7+69UIKBGJtZGyQY2i+wBSxgEYveQSzyxk0Q/jaNm5ksxkbRIBekEB/WRsGQb6uCBEOIKU90SBzBUKaUqp3gBh9gDKPiO207H1WOl5/MZJ3uvst/75RaNRiYpcC2o8mRYOjyQtXpLBAonGAwjILWBgmGzitnF7uei9KzeNY7mBuY09PTWFxcPMqCNDpasyowbahaawJGMHC381YuYxVa3ZssDDbWvQRDcqr0sbxUuYSD6kGotKuqwRCTeSvBQBMq4xW2gBP9D+PelWVlwQgippVlbg6zs7NHX6gxp4AVNB3HeSp+d/UUgVgECisYSMNYG/jdQKebMqQrj7UK/E50C+Zm3TJoUqa30UDNqsCmlKnh0TK2b4pfnoVrEgw2plSCIR2q3PVggbdb7i3PwsDAtla5GCQYYjJvJhgCJtS+/n4cKrDtfrjp1mKQYIi5fNUtEYFCCwZDht8dfO29jdsY6GirTsQz9523sOVlUDqWeIVJHWhdlmWh8/zye2FxsRYMXrwmwWBjTuMIBgYcLS8vK/Vbw4Rw12MSk/XArFYuShIMMVdyUDA0BGZVJiZQVWBbc7ASDDEXnLpliEApBIPhzRoEdLuRaLh/BXJzbg5zoGCotYcBjAPYODqYdRZYt0HCofkGUnGFgrlfCQYbD+84gqFMVZ7jMOfDfqGy4LkoNQtsk2CIQxXAaM3tyMsJ7ad76+s/jcOr71Vu7XZIJRhiLjh1yxCBUgkGcqdYYC2GWcxKOACeJYEBz0eJVigUWH6YUSC0zTDFO79dV48LB7ooKUNSzZJwTCicBvB5AG5k6GOe2qVIMKSGMjCQBIMNqrWHG12Ubri1D2MwsE2CISbzYQBnjwKz+kZHcajAts4wJRg6M9IRWSdQMsEw6Eeh1qaFGfnmMY8hbwuqXK2zUGjk0SAcKBYuXwZmZ8spHJoKhXf6byXM71jLOlWwJsFgY0IlGGxQPRozmEWJeyAUC6z2WcsmrRaHwIn+V+HewnfXvgTUOhOQYOjMSEdknUDJBAOLzrDxhe7I1YbCgRaHES+9RrHbBjbAhCLHU7dP+9+iYYRTE+HAmjTT00DyApbZh7+xATCouV6HiBYFIxRMLsfCbl9KMNhYoRIMNqgeH7Ox6Iz9Mxb3DCdHR3FXVoVoE8zsIWfOeJlEbt++Ha3v/Ucr6DkpQfWPQ6CEgsHUg77f1YaCgeJhAhOFsjoYkUChwJjAoxZFKDQuL/qxmvxT/t8Y22DEQ5GqPxuRQKFgskahmVAwjCQY4jyMrPa58OQ8XNdxcPGJ9+CZp6h8MtMkGLo3FXwIXu67jFuHTHisFpXAieFh3NtlnWy1SATI7Nw5DA8PYzc5PwmGSPB1cEoESiYYaIduzLNH4cAqPrQ6HNSxUjyMYcwLks6j5YFBzKtY9awJxzIegT6oTB1CDmEsCp1WGvmRHYPgAt/BRjzQZSmPQdJNRQJZPArgG3yGrapDSTB0WjVd/7sEQ9eRZ/qEfKjfKGagUercK5WHUa3WMmBURkdRLWYKuNS5HRtQLkl2+Wr0bhAomWDoVKWSL73m50g8MMaBmfooIGh9yGKjKLiFW55AuF8kMHaDIoE/aYiEVgS48UTx1SAeaG2g5YEuS8PD2Yx52NsDbt2quRodsyTwXl8P4O9EEFkSDJn7jEgwZG5KenpBzHxRKzgzjL6+PRweHj3we3phGTp5pXIa1arxt+TDfRxg9U4JhuizJMEQnZl6ZI2ABEPLGeFLr0kfd9x6zc0p/o9CgiJiGMNdzbhEccDNMVoRmAaVv4+7GvGmKBJoRaBI6EVsBtkZ8dDwXUyLA0UEf3ohIigObtwAaBnmc5y/665GZkE8AuBtMUWWqS2etY974utRDENihE0GiOOSNDk5iY2NDaxhzdvNUItG4CgQ2uwiXcWDD87jxRc/Hm2gAh5dsygEU+XxJvkwn6kFq9UDuAp487ZuSYLBFlmN2z0CEgyhWJudc74EN0+XyXStRkgYMWGG7kd/aLcmvvgHLeX8/xQEbK3FAf/6KgDn/doJfGE1sRqhbtDyQUZ87QD4QPNzUUTwxwROU0wE07aGtUzwxZ9iwDT+fyMIjEBoegVBfnz/SiKyJBgsL6jowxfNwrCwsIDFxUUvzRtfftWiEbhfMJj+V1GpLKBaLV+MQ6XSj2qVWY9MTu0gU99sykI8C1pv0VYbv723gPFxjI6OYiu5hUYxDJEnQB1SIFAywUB3Ir68Jm0UDvTd54u8+Ylm0aaooMgICoLwV8VaCed8UcAXW/7YdDUKf2XhjjTMyJAsKSSeC9fVHGUEBa0F/InUXgPgz1nkd8avLR7povJwsCwMNmYpjoVBgiHZTLQWDGbcJlkdkp0yw735xchdEv50CMySYIg3j/RznZrCxMQE1vnvZE2CIRk/9Y5HoGSCwVSpjAerfS++tJoXYPNv0+NPAfxOyJNyp/svAjjh/3xGYLc7j+Ig5G0fE2DsQ1FBbvf8n98F8HyIwZi96It9djyc33/GWsCdf/671XdiiOFDHeKEOiqHB0kw2Jg0CQYbVNuPeSQYZv2sDa2Orz3UHWcdrhsoe9/9S071jCdODOPePRPYFuaBKAtDogmgVYYWwfl5UOwnbBIMCQGqeywCJRMMZOTGApV+J74QM8Vp8IU2/bMUd0TDj5aVLFlXuDHJhCKFbBIMNqZVgsEG1fZj0r9z3PugRtlF4gN7HSdOrOPevfyJh76+YRwexk2RJ8GQaJVKMCTCp86ZIFBCwXAzYy+YmVgHuojUCEgwpIYyzYGKFsNAt4YpujhgwkuLphaNQDzBEDwHxUMtK8aJE1u4dy97MQ99fYM4PKRJlabVpHm02X8DWFurpbxTi0aAFbGXl2VhiEZNR2eLQAkFA6s9ZykgOFsLQleTlEBhU6oSjCwMSZdHs/5xLAwMnBxnECVGvWwIatEIMJPEOS8QjOZJ7iKl0TgPNH3u4YEHdvHSS9fSGDTUGCdPfjHu3uX9GL/VtL/k/EwOm5tHmSlCXZkO8ggwm8e1a9jc3MSYyewRH41ckuKzU8/4BEooGJb8JBDxoamnCLQmwAQjTO9eyCbBYGNa4wiG/f19nDnD6Hp6WWbFz9IGHXtjOjDBRjb5BbNj8F72vLoPp04BDzwA3Lu3j+efb556j0e/6lXDOHFiAIeHwMsvA3fvjqBaNTEHxp81bXHQjLnPyrXJyt5c93zks2e97Bw7OzsYYcaOZE2CIRk/9Y5HoISCoVOMWzyQ6iUCNQKFTanKm5NgsLHM4wgGXofj1F7ibuN2VwvB2GDQizGH+oZw65CuREzTlvglrhe30KVz0v3qDPr6+3F4X8GaLl1C3k/jf1bddASXBEPe10M+r7+EgiFKjFs+J1VX3UsChc2QJMFga1nFFQx0bbhGNwdsehUk1aIRILNroNuQ/FTbk6sFZp0cHcXd5DUEok1SEY5m3u+zZzE4OIi9yDnAmwKQYCjCusjfPZRQMHCSZFXN31LNwxUXOuBZgsHWEowrGEy15xWs4JJX0l0tCoHOtRiijFbkY/0qzxMTQPIaAkUG1fze0i3a5j2IHcd5qnwgdcc9JlBSwaANpR6vu4KevtABzxIMtlZtXMGg4m3JZuQKrmAOcwDkp9qepFKqJlppV64Ac3OYnZ3FFf47eZNgSM5QI0QnUFLBMA8gce2U6LTVo+AECh2/IMFga/XGFQxXr17FzMyMUqvGnJjkqVVjnjh33fyUqisrwCVZsiJPX7opVWVhiDwB6pASgZIKBsUxpLR+NMwxAkxaw/jAwjYFPduY2riCgf7QZ8+e9QKeGfisFo3AHvZwFmf96pni15qe/2C7eRMYylKVzGjz3bOjz50DdnfTSqkqwdCziSz9iUsqGDjvimMo/epPFQDTrzMNeqGbBION6Y0rGHgtQ0NDuHXrFnawgxFl+ok8PUPOEG65ypTUGlztwXZqcBAvpxOwG3mOct2BWaVM+uN0MiRJMOR6QeT64kssGBTHkOuVm7mLp2sq3aEL3SQYbExvEsGgwOdkM8Jg8VWsAlCBnuYk/Qfb9DRwlcHPapEIMEh8agqjo6NgscWUmmIYUgKpYSIRKLFgUJxbpJWigzsQoHWBm3GFbhIMNqY3iWBgEOXc3BymMY2r0Atd1PkhsxnMAJgAsB61ewmOZ8zCKrC0BNAXXy0agfTjF3h+CYZos6Cj0yFQYsHAIplyW01nGZV9FBZzpSt04ZsEg40pTiIYdnd3ce7cOQxhCDdx08blFXpMxTF0ml4+2PaAnR0geYXiTicr3t/Tj1+QYCjeKsnLHZVYMHCK1gAwAYSaCCQhUPh0qgaOBEOSZdKqbxLBwDEHBgZwcHDgCQYKB7VoBBTH0IpXbSdEFZ6jraf60XbiFyQYYk6HuiUmUHLBMA3Iip94EWkAfxOu+CAkGGzMcVLBoDiGZLOiOIZW/FSwLdHKshO/IMGQaFLUOQGBkgsGkqNbEt2T1EQgDoFSZEeShSHO0gjbJ6lgUD2GsKSbH3cUx8BCKsyGoVYjoPoLiVYCa1asrmJpaQmX043/UAxDoolR55gEJBiwAkC1aGKuH3UD4wCXy8JBFgYbM51UMOzv7+OMn7pRbknRZ2gf+zgD1hpgYxyI3LpqBWV8Jrdv0+8tOtgy96A70tmzwP4+bt686aU/TrFJMKQIU0OFJiDBAG0qhV4tOrAJgdK4I/HeJRhsfAaSCgZvL3hyEhsbG1jCEi57KlYtCgG5JTXSqqVTdSYm4NK1Ri0aAaagnZnB8PAwmJgg5SbBkDJQDReKgASDNpVCLRQd1IyA7+JbHjgSDDbmOg3BYNySWLyNRdzUohFYxzqmMOVbF5RtqlaFchdYWQHoWqMWjcDkJEABn747krdz4zjOU9EuSEeLQGICEgweQgU/J15JpRygVNYF73sKQD6/py48OQ/XdRxcfOI9eOYp3khmWhqCgTejbEnJpnTAGcCBewB4gmsk2WC57q3sSImmL5Ad6fbt297nMuUmwZAyUA0XioAEQx2TXFdDrRgd5BOglZ4bkqVqEgw2pjstwXDp0iWsrq5iHvNYAHP9qkUhQFeuZS8gqexVPVXdOcq6ue9Y3x1pYmIC63bcuSQYEk2QOsckIMFQBycrQ8w1VNJu4wC2ynbvEgw2ZjwtwcCXk6mpKRVxizlJu9jFOc8Vp+xVPX3T6doag2Ni0ixxN79Y28rKCijiLTQJBgtQNWRHAhIMxxDJytBxxegAXyhQMJSuSTDYmPK0BAOvjdlYbt26hRWsgIG8atEIsPDdLdwCSps+r2Y6rQwOorpH1yS1SAS2toDxcfT392Nvb8+GOxIvR4Ih0qTo4JQISDAcAykrQ0rrquDDlNK64H1PKYbBwtJOUzAo+DnZBB3VZGAazDIGP/sPNwU7x1tI4+PA1hbm5+exsGDNLVCCId7sqFcyAhIM9/FTIbdkS6rovemGVErrggSDraWdpmDgNZrg501sYszLG60WhcCQM4RbLq0Ma37xsii983xs7eHm9PfDpXUh/WDdPMPpfO1Mn3runG3rgiwMnWdCR9ghIMFwH1e6bPJ7Qk0EmhHwsw2WE44sDDbmPW3BwJ3NxcVFTyxQNKhFI3AFVzCHOaB0RXp868L8PGBvdzzaZOTpaL+ys2XrggRDntZEsa5VgqHpfPI7VhtzxVrqadyNnzwkjaHyOYYEg415S1swsPIzYxkODg48wSArQ7RZY+VnWhlqKVbL8mVQsy5U+vtrsQuyLkRbNGTGys50ZEu/snPjtcglKdrs6Oh0CEgwNOVYVvfVdBZVMUdh/B+tC/vFvL1wdyXBEI5TtKPSFgw8u6wM0eag8WimpV3EYomsDDStbwCyLsRbOL51YXp6GowjstwkGCwD1vBNCUgwtFwY8/zW1bIRAZ8Aay4wgUipmwSDjem3IRhkZUg2U+WyMuz6uyEAbt+WdSHq0umudYFXJ8EQdY50fBoEJBjaUlSa1TQWWf7HKHWgc3D6JBhsLGYbgiFoZRjBCHa86sVqUQgcWRlY9bnI/PzALFkXoiyPo2P9zEizs7O4coV+q9abBIN1xDpBEwISDG2XBeMYFDOoT45fx0ggJBhsrAFbgoFWhpGREa8uwxKWwErGauEJ0Mow4oz4GZOWgELyqwVmeXUXmOVHsQvhFwiPZCXnqaluZEY6tnPjOM5T0S5UR4tAYgISDB0RFvV7ouON6wCPAN+xlsWiRkCCwcZKsCUYeK1bW1sYHx/HAAZwEze932rhCWxhC+NeHmVyo5WBAW5FaQzI4m7IPqCqztEndX+/Fui8vw+LVZ2bXZcsDNFnSz2SE5BgCMWQ3xO0SquVi0Ct6KlanYAEg43FYFMw8HonJyexsbGBSUxiTTmjI08huW0wIBhFy7nNSuCrwOioV2xMLSKBy5eB5WWMjo56wryLTYKhi7B1qjoBCYZQi2EQAOPCtDkXClchDmJWJIpEZlZU8wlIMNhYCrYFw97enueapDSr8WZvD3uea1Kx0qwGArNu3gSGimQ5iTfPkXr5RdrYZ2dnx/t8dbFJMHQRtk4lwRB9DRRtcyk6gXL1KHWBtlZTLcFg40NgWzDwmk2a1SEMeQHQck2KNpNHxdz4Yk2Tc953jxToHG0FNBzd/UDn4AVIMCSaPHWOSUAWhkjgFM8QCVduD1bcQoupk2Cwsaa7IRh43dwFvXHjBi7hElawYuNWCj0ms03dwA0AdOXJM7/aA84ZHISrQOfoa5ZVsBcXMTg4iN3dXQx0P1BcgiH6rKlHcgISDJEZKp4hMrJcdVDcQpvpkmCwsZa7JRj4cjM2Nua5JlEwUDiohSewi12MOWO+axIFQx75BR5wOztUkeEB6MharAetC0yguLnpfZ560CQYegBdp4QEQ+RF0M/UIwqCjswtDx0YpzIK4Lk8XGwvrlGCwQb1bgkGXjur0M7MzGDAGcCmuwnumquFJ3AVVzGDGd8liTm388QvUK5+aQlg0K5aeAKBrEjz8/Oem1+PmgRDj8CX/LQSDLEWgIKgY2HLdCeKBW4WKci5zTRJMNhYw90UDLz+S5cuYXV11RMLm9hUPEPESaVlZpXZhTyxQNGQl3gGP25hYqJWP0AtGgE/bqEHWZEar1OCIdrM6eh0CEgwxOY47Fsa8vJdEftGS9CR6cgZyyix0GGyJRhsfBq6LRhY0I2uFIpniDebLOg2hrGcxTMobiHebPu9/BSqPYxbCF6+BEOiyVTnmAQkGGKCq3XL2wZTopstaGeKBVoWGMuoJsHQgzXQbcHAW1Q8Q7KJzlc8g+IWEs22X82ZY/QghWqzS5dgSDSh6hyTgARDTHBH3fKeMCMxgBwPQLHA+DW6I6mFICALQwhIkQ/phWDgRZp4Bv6brkncNVcLT+AonqFGsLbzkLXGhxsfcvuA4haiT87uLpzxcbj7+1haWsLlbMR9SDBEn0n1SE5AgiE5wwJk2UsFQg4HYRVnufJGmDgJhgiwQh/aK8HACzTxDAqCDj1dxw408QyOMwDXzVoQdEAsTE9TIca7ybL2YspZxi3s72N6etoT2BlpEgwZmYiSXYYEQ2oTLkvpp+rtAAAgAElEQVRDaiitDyTLQkzEEgwxwbXt1kvBINGQfEaPgqAZ0JYV0cCH3NmaZUFiIfokMyPSuXPA3l7WxALvRYIh+oyqR3ICEgzJGQZGoEV6LUdJM1K9+ZwMJrGQYKIkGBLAa9m114LhmGjAAG7ipjInRZzo46LhZo+/BAIPueHhWu2A7hcXi0gwQ4dTLNCysLuL4eFhbG1t9aI4WzsgEgwZWi4luhQJhtQnW4HQqSNNbUCmIZ9UgHN8nhIM8dm17pkFwRDMnKR0q9Fn+XjmpF5+CUgsRJ+9QI/siwVZGBJNsDonICDBkABe6669/L6wckMFGDTgzluAu+nRLUgw2ACfBcHA+5JoSDa7vRcNFAssKrcODA56O+SyLESc06kpr0ZFRtKntrp4WRgiTqsOT4WABEMqGJsNkiV3Vms3mZOBVZQtpYmSYEgJ5LFhsiIYjGgYGRnBrVu3VNgtxmRTNNBCcwu3upx3+8iy4PT3w6Ub0kieqlDHgJ1ml4Blob+/33ND4ucgo02CIaMTU/DLkmCwOsH9zF3ou8FYPZEGb0lgGQBrFqmlQECCIQWI9w2RJcHAi9vb28Pk5KRX2I0vv2tYw5BX2VAtDIHjloZu7BzR15Ip33bhDA7CZd2A7L7shkHY3WPyJRbIRoKhuytEZ6sRkGDoykrgC+tSV86kkxgCAeu8oKRFQIIhLZLBcbImGHhtQfekAQx4dRooHtTCEeieaAj4WirAOdzkBI/a2wPohuQHOK+vr2NoKPPiWIIh+kyrR3ICEgzJGYYcgd+1zKCU+WdRyPvJ8mH8DmWaW1VvTnmWJBhSBuoNl0XBINGQzkwfZU/ieCv+gymdsWtFZBizsA+Mjnq+94pZiMA2UGcho9mQWt2MBEOEadahqRGQYEgNZZiB6KLEZ3wWC4KGuf48HEMXsFkAz+XhYvN2jRIMNmYsq4LB3GuwuNuKu4JJL9WYWlgCdkQDH3QUC1CdhbATETwuv2KBdyHBEGfO1ScpAQmGpARj9V8AMB+rpzq1IkAXpDk/ZkSULBGQYLABNuuCgfdsRAP/vYAFzOsBFmkpXMVVzJgXfM/8SWtD3LbozYLX5ueBBf/fcYcrW7/lZeByLbAtYxWcw86EBENYUjouTQISDGnSjDTWoP9yK2tDJGxND171rQoHyYfSCO0ISDDYWB95EAyeUFhYwOIiX1ZpJB3zgqEZ36AWjsBx0RCnymdDYNbKCpVcuJPrKAbmADMzNdctfmXMzuLKlSt5JCPBkMdZy/81SzD0fA5p3edmk753o08FYxVoVdiK3lU94hCQYIhDrVOfvAgG3gfTTTKD0sHBgScWFAzdaXaP/30XuxhzxnDgcneDD30+/MO4ePEhx0xI+3Ae7oe7ehWYDNMv2vUV9mi6IFEs7O7i4f5+rF696q3jnDYJhpxOXM4vW4IhExPI2AZu3NH3Xq0zAW60MV2qLPGdWaV6hARDqjj9wfIkGHjJzKDEl61r1655d3AFVzCrh1fopcEMSowDuYYav1qGBqbRa7ZrxIcdvxz8nXAGN1+9CmQ/k09oHtYPvHoVztwc3P19MLg5J5mQ2mGRYLC+aHSCJgQkGDK1LJhJid8bclNqPS10P2L8B+siqXWZgASDDeB5EwyGweXLl7FMf3Bvj3wSK1iRi1KEBUKhteAs+NYGps+jtSH48KcJlVYF1lngd8NS3fc+wmnKeyhdkObmagLLj1egC9LAQO7N+RIM5V3VvbxzCYZe0m957lHf1WYik1fXm4uSUOgN92NnlWCwMQl5FQxkwd1aBkR7LkrOABbcBVkbIiwSuigxi9KNeg5okxHjKLDZGR6Gy5deFWMLT3Z1tSau9vfBys0UClynBWkSDAWZyJzdhgRDpieMgdH83pjO9FXauzjjevRTAD5u7zQaOSwBCYawpKIcl2fBwPtkZWhaGzY2NrzbZoG3JSx5gdFq4Qgw89Si97BvaMqCFA6gOYqxCrQqbNUC20ZHR3H16tU8FGOLcp8SDFFo6di0CEgwpEXS6jhGONDikHtraghStMDTokD3LGU+CgGsW4dIMNggnXfBYJgwIJq7uLdu1fwFuXNO4aBMSp1XzR72MIUp0OJQb7QorK0pXqEzvloGJGbw8rMe0apAoZDjwOZ2dy3BEGZN6Ji0CUgwpE3U6ngMjqZLK5M7FM1didYEblAy410t651a5ghIMNiYkqIIBrJhQDTdP0z6VYoF+upPYELCocnioVCgZYEpV9n6H+7H5NSk5+pFN6+a8rpUq7egQOfmHz+6H7EWxV4t1oPpUpkCuACxCq0eNxIMNh7EGrMTAQmGToQy+3daGuiSSXclBkvntVEk8LtSIiEHMyjBYGOSiiQYDB+6KdHaYDIpUThcxmUvvkEWB4YxHxcKjS+6FF586TVB5RIODZ88WhToAhcQCnQ/olgdKX6shwSDjQexxuxEQIKhE6Fc/J0uS+N+gg0GTDPhRlYbLe7MJkgX0025HGV1mppflwSDjfkqomAwnOimxBffunBwBnDZLa9wYErVZSx7Vhf+m43VhsloqIkFgcKLf1vlLrppfEmenQXyn+0n+seJQoGZueh6xH8DGBwc9BgVKKi5ExcJhk6E9HcbBCQYbFDt+ZhZEhASCD1fDuldgARDeiyPRiqyYGgnHC65lzyLw1CmdzjSmXHGJqxi1XM9CiMUGs/aKBycgQG4LDxG4VD8HfWauxFFU0Ao0KLAYPuCxim0W3gSDOl8LDVKNAISDNF45fhoJiyhGxPdl2iB4M9wSkHUFAV0t+VvbvrQesDfgfi9HJPTpdcJSDDYWAxlEAythAP/O7MqMUCacQ5FEg90O6I1YR3rnguSaXzR5Y742Fj0LFK7u7veS7Kx2Hhj0jJB8TA9XSzxYNyOKBKY/chvSfjZ+Pz2YEwJhh5A1ykhwaBF4BOgkGjMwMT/T2HR7MXfiAMBLBEBCQYbk10mwWD4mR3z9bV1HDx3lAqNBeD4v7wGSVMYbGDDsyQEMx7RbYY74XSbScPHnsKBWYAYHG2yUtXFA+sPTEzkM0jaiIT1dRb5qH/cHu7vx5TPL47QsvG57eGYEgw9hF/iU0swlHjydesiEJGABENEYKEOL6NgCILhSy9ffk0dB/M31nEw/xsFg7Oy2a7hmicOGkUCU3sakWDzJdeIBzKsZ1YiKroqMcMSf49mlx+uXavVTeAPLQl+bAJvYWJiwmPInwJnPYq6sCUYohLT8WkQkGBIg6LGEIFyEJBgsDHPZRcMhikzAxnxcMzlxj8gKCCGMdyTbEtGHFAgmP8F14QRCeYl18Z6aTcm+ZmfY+LBCAiKB/PTKxERFAh+gbXgPQ0PD3uWGP5IJDSdbQmGbn+wdD4SkGDQOhABEQhLQIIhLKkox0kw3E+L4oEZlszPjRs3miKliGCaVsZBMP6B/0siJigCDgLVIoPC4FhRtcDV8AWXbka0ImRpJ5wWB/KjBaIVv7p4MCLC3Fd/f/x4CFoIOF8MVA7+NFgPzKnIj+z4Q47NskVF+TyV4FgJhhJMcgZvUYIhg5OiSxKBjBKQYLAxMRIMnakGBQRfgJtZIFqNYgRFs79TBJisRZ2vAjDigC+2RiSE6ZeFY4x4IL+2IqLZxTKFa6tsTC2EQKt7ZtCyYUeRICtC5NUhwRAZmTqkQECCIQWIGkIESkJAgsHGREswxKNKEcEXXwZQ84f/Nv/tPneckKcY/qJhDHzGUfYHs+OdN3EQ8nbrFgjDz/T75P4+PtLCqhNmbIoCCgHDj1YD/lviIAy9jsdIMHREpAMsEKBgmLcwroYUAREoHoGnAPAnf+3Ck/NwXcfBxSfeg2eeovLJTJNgsDsVRkQ0O4teYsOxF8NwnLp0lARDl0DrNCIgAiIgAiUjIMFQsgnX7YpAcQlIMBR3bnVnIiACIiACvSQgwdBL+jq3CIhAigQkGFKEqaFEQAREQAREoE5AgkGLQQREoCAEJBgKMpG6DREQAREQgYwROP/EAq8oyzEMb88YMl2OCIhANgn8ouM4+QwmyyZPXZUIiIAIiIAI1AhkWTBojkRABERABERABERABERABHpMIMsuST1Go9OLgAiIgAiIgAiIgAiIgAhIMGgNiIAIiIAIiIAIiIAIiIAItCQglyQtDhEQAREQAREQAREQAREQgZYEZGHQ4hABERABERABERABERABEZCFQWtABERABERABERABERABEQgOgG5JEVnph4iIAIiIAIiIAIiIAIiUBoCckkqzVTrRkVABERABERABERABEQgOgEJhujM1EMEREAEREAEREAEREAESkNALkmlmWrdqAiIgAiIgAiIgAiIgAhEJyALQ3Rm6iECIiACIiACIiACIiACpSEgwVCaqdaNioAIiIAIiIAIiIAIiEB0AhIM0ZmphwiIgAiIgAiIgAiIgAiUhoAEQ2mmWjcqAiIgAiIgAiIgAiIgAtEJSDBEZ6YeIiACIiACIiACIiACIlAaAsqSVJqp1o2KgAiIgAiIgAiIgAiIQHQCEgzRmamHCIiACIiACIiACIiACJSGgFySSjPVulEREAEREAEREAEREAERiE5AgiE6M/UQAREQAREQAREQAREQgdIQkEtSaaZaNyoCIiACIiACIiACIiAC0QnIwhCdmXqIgAiIgAiIgAiIgAiIQGkIyMJQmqnWjYqACIiACIiACIiACIhAdAISDNGZqYcIiIAIiIAIiIAIiIAIlIaAXJJKM9W6UREQAREQAREQAREQARGITkCCIToz9RABERABERABERABERCB0hCQS1Jpplo3KgIiIAIiIAIiIAIiIALRCUgwRGemHiIgAiIgAiIgAiIgAiJQGgJySSrNVOtGRUAEREAEREAEREAERCA6AQmG6MzUQwREQAREQAREQAREQARKQ0AuSaWZat2oCIiACIiACIiACIiACEQnIAtDdGbqIQIiIAIiIAIiIAIiIAKlIXBkYXjyY4D7G6W5cd2oCIiACIiACIiACIiACIhAGAIXeJCDC098CsBDYXroGBEQAREQAREQAREQAREQgXIRkGAo13zrbkVABERABERABERABEQgEoFIgmHkdY9g+HWvAX+PfP4j3ol2//MnsPt7n8CN3/tv3m81ERABERABERABERABERCBaAS+/iu+BD/27W/B6YcerHd8+e49fP/q+/GP//nPRxss5aNDCYaB0w9h6Z1/C5e+8i+1Pf361i5mFlexf+eFlC9Tw4mACIiACIiACIiACIhAcQlQMPzwO/8WfuJ913ouEBopdxQMtCas/eA3YehzXh1qhvb+6JOYWbyKre3fC3W8DhIBERABERABERABERCBshNoJRj435e+9c24+Yd/gtf/+c/BJ/c/hbfOr+Arv/SLMf2mN2Dg9CvwyYNP4Z++91fxA+99P3j88ru+BgfPfxqf85n9HtZf+9Dv4nWv/d/w5x/5TDz3qRe94773p345NPK2goFiYedn3x16sOCB40/+kERDLHLqJAIiIAIiIAIiIAIiUDYCzVySPvYHf4zvu/or+JG//zV4+mO3cPmH/g343772yx73RMH7P/hRzxrxo//gLRj+C6/xhMTnfuaAd/xv7PwXLDz1C3j33/kKvPFLvhArv/BbWPn538J7v2vGExN/+W0/EBpxS8FAN6TN97zTi1cw7Rd+41k8cPKEd9JOjW5JZ7/qO+Se1AmU/i4CIiACIiACIiACIlB6Au0sDI2uSt/1jV/lhQp88/f/LH7hA8/ibV/1l/F975jCD/7LX8Mf/8nBMdemn/zOt+LL3vCoJyb+w9P/Cb/+43P4s3+mH4++eSE085aC4cq3vhmzb/lrxwaiYPiquR/D1335/475J96EP//IZ7U9EWMapt71E6EvxhxoFNa//bVtfMN3vzdyf3UQAREQAREQAREQAREQgTwRyJ1gaOWKZASDgf+d3/A3POHQV6m0nI9zX/s9kbMnSTDkaXnrWkVABERABERABERABJISiCIYOrkkBS0S1iwMk2MjXqBzY2sUDPz74J99tScaZlpkUJr74X+LKz/7/x0bygB59vf/Gx5/9Cxe+YpT+C+f+F/4rp/8Rfz0L33IC9ZgWiljYVh655vx1jd9Cc6crtWXu33nBbz3F3/b89n64NVvw8t3DzH69h/EnRdexGNfOISf/p63YW1zF9/+o/8u6dypvwiIgAiIgAiIgAiIgAhYJxBFMPBi+H7cKui5K4Jh4Ymv9ERAGMFgjhm7+PlYePubMHrhdce6rf7iB3Fp4ep9goGC4PCwiu/5F7+Ej/zXPwJdoB44dQJf+x3/An/hkc+qC4bfvfnH+MdvfxN+4QM38E3/5GfxVx/7fPyzb3uLNx6PvfSVbwAFzjd+78/g5359G//grX8d3/h//xV88/f9K/zyb33E+uTqBCIgAiIgAiIgAiIgAiJQZAJNYxi2nvpWjJ4//uJPCM0sDI1wGHRBsfHaz/4M70/Xrv8exp74ofsEA1/6//1//B187Xf8pPe3fzjz5fj7X/9GLxKcwRpBC0PjORis8QVDn+0Fb/A8rBHxM7/8Yfy9H/hX2Pjhv+tZIv7K23+wyPOmexMBERABERABERABERCBrhBIXTBwx3/hya/CoC8YWAF65Gu/+z7B0BjtHXRDurb9e8cEw9iF1+HrvuJLcO7zH8HnftYAXt3/KvyPTz7nCYanP7rnuSUxPdTMwirWf+ib8Eu/+RG868r7ugJQJ/n/2zvr8CqOLoy/uIbiVihOsY+ipUCBtEAp7mlwC7QktEhxl6DBCVII0gDB3d0pELy4U9wDwSV8z5k+9z6bm91ruUkhvPsPPLk79pvZ3XlnzjlDAiRAAiRAAiRAAiRAAjGZgK5gcMYkqVTBHBjwc3VUKJE3HC8jkyQ9wSC7DvM3BGP30QtmwbD32EX4daiLsLD3ynn6wIkrKFM4J7J/nsYcHmp636aoUvp/mLp0pxIWEqNWQkzxIgESIAESIAESIAESIAESiBwBXcEgcV1n9msWIWc9k6TUyZMqoeBd3123JgOmrlaHRmgv2U0QcbB4yyG0Gvhv2FQjk6SkiRKgbJFcaNZvpjqlTq49M7oiS/pUZsEgZUs82n9uP8SLV68dOogicviYmgRIgARIgARIgARIgARiNgFdwWBvWFU5p0HEwmdJExlS0jvx2WR+FPrspYp0dP1uiHJ6fvX6LTy6T0WJAtnMOwyxYgEeFYphyMx1mL1mHwa1raFOtwsJfQEv30C1kyBHXa8c44NsGVNhwoJtNEeK2WOWrSMBEiABEiABEiABEohGAoYHty0f5Y2a5b4KVxXTDkPl0gWUUJAQptYuPYdnud8kGK7eeojsn6dW0ZFOXLiJHv7LVGQjrT/D6LmbENC7Kb4u8G9ZkubYuWso/3Ve9Jq4HP4Lt6m/Bw32QvniecwiIhoZsigSIAESIAESIAESIAErBL4vngeBA1rgzJXbqOA9JlpYWZb5sZzz5Wg9o4OtoWBI7pYYR4N6q3MWTJcIBtkVkBV+W5c4IYuz85WbDyLc6igIW2XJ7+LHUDBnJhRvOsSe23kPCZAACZAACZAACZCAiwiYJq0SnEaud2FhuHj9HgYFrFFnbEXHpNayKR+yYLDGw9F5si22tn63ZwgYCgZJLNGJtv3xuz35RLindufJWL79qG5aR0FYq0CmtCmQJUNKTOreENsOnkWHUQudqi8TkQAJkAAJkAAJkAAJOEfAclJaqWR+ZW6eJFEC83lc//UOg3Mti5pUrpjEm2pmKy9bv9vTQquCwSQaxDzJmp+CtiDZWZCD2ozEgtzrSsEgh7r1aPEjzl65g4a9A3Dq0i172s17SIAESIAESIAESIAEXERAb1I6skM9/FK3LEYEblQRMEUw3AsJRZKECZAzcxq8efsOQesPIE0KNxTLl0WFxzcdujvs1zrwrl8OQ2euh/+CbZjcoyFqliuEpIkTKJ/XU5dvKZ/VrcFn1AK3X/t6KJwnM2LHioU7D0MxZu5mHDx9NZwZlOX801TnB4+fwi1JQmTNkAovXr1ROyI/D5kDt8QJrZYbGXSO7jBULlUAozrWQ+4s6fD+PdRxAvHjxVEHFd+4F2LItsWAP3FyYX/ky57BXN0bd0PMgYPsbYNNwSAZiXnSrP7NI/g0WBayYscxJRZCQp/bWz7vIwESIAESIAESIAES+MgJGAkGr1rfovekFWqCL4JB/FbHzduihMKMfs0ggXaWbTuC2t8VxrwNwWg7dK6aqO+Y1hmJE8ZHjY4T4VmpuDrcV0L1i79rk6rfoEX1UhgTtBkHT13FwmFtkCp5EnQZuwTHL1xHv9bV1CHAK3cet0swSICd4X9uwOpdxzG0XW0oX92pq9XuiFG5Uv/IXI4IBgnuY2pju+HzcP7aXYzp5IGSBbOHEwx6bL2HBeH2gyeR9h+xSzCYgIiCK/RlZrgX/RKFcmfClVsPlI+CnI+w/eA59S8vEiABEiABEiABEiCBT4uA5QTY84fi6hytZy9eq0l/pnQpIkxafb1ror1neUxctB0/fJPPLBDkTK8hPrXMAkKsSbo1q4TNB07DN2Atgk9dMcPt2rQSentVwdSluyJEybTlw6A3aRc/XTFzX7zlsArXb1SuXu+adjBE8MgV+vylmtDPXrsvwu2OCIZ2Ht9BWAUs321uY0CfpvCoWDScYNA6lJvYiqjafuhc9AqGT2vos7UkQAIkQAIkQAIkQAL2ENBzej558aYKny8WKHoTZDlDq0PD8hgbtAXx48U1myCV/ipHOBMlmYCLpYuICjFJev7yNbYcOINGvaejS9MfzHlIWdrLGcGgTSP+uEblihiIzOWIYNByMrXRlmDQpqFgiExPMS0JkAAJkAAJkAAJkIBLCNhyrLUlGNbuOYH5Q7yU+Uz6VMlw4uJNVOvgH6FuEtK/b+uqKrz+sFnr8fLVG5fuMLSsURpjO3tg3vpg5cdguizLHThtdaS4OSIYZIelc5OKGD9/qzLvkouCIVL4mZgESIAESIAESIAESCC6CURWMMjKuZyp9VPFYnj28hW6T1iGSYu2q2b4d22AvNnSY+TsTcp5ekJXT9RyL6RCtoqT9PKR3kiUMJ7TPgw374coH9xkSRLBr31d5M2WAeIr8G2hnIbljpqzKVKIHREMpnsfPnmGNoPnIEPqz5TJloSw1To9a02StDsM4sS9Zlw7Vd8mfWdi39+XHK67Qz4MDufOBCRAAiRAAiRAAiRAAjGegCsEg/gPiDgQH9lyrUcqHwC5xIb/98YVkTl9CsSJHVtFCJq7bj98hs9Tv8tBwxJVKdcXaZ2KkiRmTuIwnCBeXBVhyS9wA0bP3Wyz3Mh0qqUJlzYvOfi4SJ4vsHDTIXgNClQ/9WtTTfl7pEiWGI+ePMflm/dVe+0RDCLGtOmv3nqghMOuI+ftbgIFg92oeCMJkAAJkAAJkAAJkEBUEfCu7w7ftjUxddkudJ+wNKqKMedrS+REeQUiUcCK0d4omieLw+FRnS2SgsFZckxHAiRAAiRAAiRAAiTgMgKrx7ZDgRwZ4dkzwCmzGUcr8rEKhlY1S2OwTy2cu3oHZVuPdLTZTt1PweAUNiYiARIgARIgARIgARJwFQEJw+rfrQE27juFhr0CXJWt1Xw+JsGwaoyPOh9CTLLevgvD0bPX0GXcYhUyNTouCobooMwySIAESIAESIAESIAESOAjJUDB8JF2HKtNAiRAAiRAAiRAAiRAAtFBgIIhOiizDBIgARIgARIgARKIoQSGtquNlJ8liaGt+zSaNS5oC05dvmXYWAqGT2McsJUkQAIkQAIkQAIkECUEJBxq0kQJoiRvZho9BILWH8DTF68oGKIHN0shARIgARIgARIgARIggZhFgDsMMas/2RoSIAESIAESIAESIAEScCkBCgaX4mRmJEACJEACHwKBP3o2RtNq36hTX4f/uQFy0mlkr4A+TfFjyfwOH5RkLV2TKt9gdKf6mLx4h0vqqNfG6CgjsmydTS9tE/v5Hv7LVBam/89eu8/ZLJ1KZzne0qVMZh5/6/acQLF8WVUdXVWvqBjfTjXcBYm0fegqPi6olsrC2WfeVeVLPtae3+hkR8Hgyl5lXiRAAiRAAv85AYmtPqt/c+w8fA6N+8xwWX2cnTxEtWCQScPE7g3gljhhhLbeuBuiJqletb51mSjp0aIy+nhVxenLt+DeZhRCn790mnFkxUx0TJjyZc+AMZ08ULZILiSMHw9Pn7/C6t3H0WXsEly/+wiW4y2qxp8Jsqvzj2wfON35H0FCo2fX1jPXtN9MbA0+45IWfij9Q8Hgku5kJiRAAiRAAh8Kgaj6wH6ogkHLXa+OruaxeVJHFREnTYqk6DN5JWat2ut010e2blEtGESELR/VFnmypsfgGeswe80+dGpcAR0bVsDOw+dRo9PECCvAkW2TLZiuzt/V+dmq/8f0uz3PvD33RKbNH0r/UDBEpheZlgRIgARI4IMjcHJhf8iqsFymFXb56JpMQgb+UgNt65VDp9GL1D1jfvfA3YdPkCNTGsSJExub959G/W5T1cq5r3dNtPP4DsmSJMSzF6/x+OkLs0lSvzbV0N6zPFIkS4xHT54jYPludB2/ROVpLZ0WmNRrXOefcC8kFFkzpELs2LGxfu8JNOw1HfOGeCFjmuQo13qkqous7LfzcEeXcUsgEU30LiPBYK2N1tphWUblUgXUbsaMFXvgWak4jp+/YT6V13LyruV87c5D+LWvh8J5Mqssz165g1/95mNCF09zX0kbg9YdQL0KRXH5xn0UyJkRD0KewW/2RvjUd0fOzGlU2gePn8EvcCNGBG5Qk3U9k6Qrtx5gep+mhmms8dC2uXn1UhjZoZ7q2+4Tlpp/mtyjEWqULQivQbPV79rx9vbdO2TJkMpw/Gl5y3gKXLMPv/nNh739YDm+ZTW7epmCaFatJJK7JYrAR9qq5Wm5+m1tQmpUpzKFc9nkqy1Tdrla1+G7pfQAAAwISURBVC6j+5zVci8Urg/tGavSzpDQFyqqT/P+syKs5ttTP2eeeXufOWe4Sd56YyP45BXDd1RUsDN6odstGFypcKJ6ReCD+3qxQiRAAiRAAtFGwPJ7ZW0iK5Ua3+Un7DpyAd39l8K7nruaCMsELizsvZrMb9p/Ct0nLMOI9nVRtnAuJRjSpnBTE8X5G4MxYOpq9G1dFfUrFEXboUH4LGkiw3SWZgpSN235LaqXUuZDQ2euV5Oh3q2qwHf6WkxatB07p3VWDMu2HmnI0kgwWGujUTvW7T0RoRy5VyYpYuolE9Tvin2JGh0n4tw/d8JN3mWCqBUM3xbKiRrlvkK74fPw4PFTtG9QHgs2HkS8uHHC+XCYeASfuooOoxbg1KXwceEzpU2BJX6/IFGCeCjoOdBQMGht4fXSGPGwFGLaNmjz7Nq0En5vXBGdxy5WjLR+KNbG35u379TY2HrwDHpNXI4ODSuosbR8+1HD8WTZD5b5S0hTyXPDXyeVH8yErg3wVa5Mapx+nia5Gl9GPKXuRvM7zx+K21UnI77aMi3HufY5ixM7djjB4MzzaM38x5H+t/bMG5Vh+cw5y03S6Y2NNbv/NnxHRTU77QsgnGCwtMkSO70VO46qF6C8IKLaMcuRr4l70dxqgBX6MrOyKXz7LgwXr9+DX+AGTF+xR2WlJ0y0D8b5f+6qlZJYiIVuE5aqF7LlgyN2i+I4l8ItscrzUehzzF13QH1M5g9pjaJ5v0DV9v7qZSkv0jZ1ysA3YK1a+ahYIq9ymFm0+ZD5peJIG3kvCZAACZCA4wQcFQzab1vLGqUxqG0NJRByfZEWssLsMzwIq3YeD+cAKd+gbs0qIX68uOYKygq5z7B5VtPpCQZt+WKfHjigBWSSIJPRHdM64+a9ELWjMOK3uvBfuA3DZq13WDBYa6NRO/QcUA/N6aXs9mt2mgSZqEqdxs/fGmG131IwyO5N5yYVcenGfRw6fRUrdx7Hsm1H7DLnEbMg/24NUKV0ASR3S4y4cWIrIZHfo7+hYJAJuLU0Rjws2+xqwWA5pkwdKeXY2w+W41vSasepjOFhv9bGyNmbcOv+Y5tzNyPBYK1OjvDVEyXa50x+1+4SOfM8Wj5XtsaMK8ow9Z2lYHCWm2U/mvK37J+oZmf0cokgGEwQZbtPtkZkpUNeBjK5/lAEg8CTh0EEwpQlO9WLtHi+rPDxcFcvlGnLdqPXpOV2CQZp05NnL3Hj7iO1aqPtmNsPnqgVEnmpyQpShtSfqTJEoHj2nAZZYRBbRvmwiA3nitHe+L5YHvWi1/vd8c8eU5AACZAACThKQE8wyDdD7O1nrNwTbuVbb3XYNHmxJRjk+9h+5AK1KKS9LD/8jjg9y0LTjH7NsGL7MbQbMQ/Dfq2jJubHzl1T5km2nIzt8WHQLqZJG43aYcld6uHftYEywdJe8s2r1sFffT+NOMtEXMyZZPGxZMHsyJoxFYbMWKdMxqytzks5fVtXQ6dGFRTnqUt3qcmlfI+tCYZsn6e2msayTKPoSvaYJKVOntTuHQZrgsHefohOwWBUJ1t9YjlftCbirQkGy7FqJOAtBYMj9XO2DGuCwRlu9goGIzM8Z99l9jpnGwoG2dYyrXSs/+skdhw6p2tDJRVMmzKZro2lrIro2SzKFpn24dSz2Vq69bBuWrHl2jSpAy5cu4utwWcx2KcW0qV0g2zzyZbygZOXUaX0/+DRfSpKFMgWIcSa5Q6DDGp52ZX/Oo/aAg599tL84EvbvOu7o+u4JeojY3kJH7GRXLL1sBIUshL08PEzuCVJiBLNhmJ636YoUyiXepHKDgQvEiABEiCBqCegZ7Ixvosn5m8IxqTF2zGsXR2UKZwTv/ktUJUxmjzKu9y3bU3MWbcfU5bsUJFy8mfPaDZJkhXs4+evq4n9l1nSo1XN0hg9d7NykDVKp7fDIDbbgWv+Qr8pqzC5R0NUKplfCRFZDMv9RTosG9kWMgGWxTutHb0eSUcFg3w7jdphWVf5ppUqmEPtLpi+aSJofqpYDK0GBSJ9qmQw4ly3fBG8fPUGAwNWo2DOTBjb2QOLNx/G3uMXVZq56/arNuutdstESnbvu41fiqu3Hqi5SPy4ca0KBpmYW0tjr2BwhdOzdoL3LixMmZ1sPnBamSSJXX+2jKmVSZK9/eCoSZKtxV5rJklGdZIdNnv5yjh1hWCQ51HGwsyVezBz1d5wz6PlWLU1Zpx55h0xSXKGm8m0zHJsyBzVqL72ii1H2Bm9oQ0Fg6h4mcjX/b4IBs9Yi7sPQ3VtqFbtPKZebno2lhIn2Mhm0SQYjOz5xBFIL608bL1aVkGfKSvUVqhsb/48eI55xUGc2qb0bIRRczZBa9tl2mbUEwwS/1pegvHjxVG7E6aOEdvUeYO9kDtLOvxz+yHOXLmN9XtPYs7a/eYwcntmdMWLl2/wx9Kd6N+muhIPjSqXULaX3Zv/iPshT9XLlRcJkAAJkED0ELCcnMikL2hwK/xYqgDCwv41X5WFro6jFloVDPLdEMfjOt8VVvfdfRSqTFhNTqPyjfzN83tlsirfsr3HL6nvkUymraXTUjDZdouzs1viBGrHe+bKveg4+t+6yTV7YEslcDx7BmDf35esQnRUMEgbrbXDVJgIF9lFP3L2mtnJWX6TXYM/ejVW4mbw9LWGnP+X83O0qlVasXoX9l4t7rX2nY1rtx9h0fA2qFAirwpXKvmIL4j2XApxKJ4zqBUK5c6kHF3F9EvutbbDcOjMVatp7BUM0kZbYVX1JsPW8hfhKf4fls7y9vSD3uRb/mbKU8/p2R7BYBmW9/Wbt+r8Eplz6Y3xuHFj283XVYJBRJWI1prlvtJ9HrUPhq0xY61/7H12TeXpPXNGfWmNm7YftWPj7ws3Ii0YHGFnt2DQDhqJ+vDn6r/Ui8vIhqr/1NUq2oSejaVMoI1sFo22fE0VtZb257pllWPPtN5N1KqE/F86TCJM1O48GRsntsekRTtUVpbbjEaC4dqdR8ppbd76YLSoUcr8spIPTeMqJdRuS4EcGdVKwK6j51Gn8xT10jLtIizbfkSZI3kPC8LM/s3UaoGoxaVbj9B/IXrmCCyFBEiABGIcAZn4LBnxC/afuKyiwfAiARIAxJF5jm9LiDlYyebDI3UWyKfG01l2Vk2StBCtbSflz5HR0MbSyGbRlmAwrVxY2jvKSn/PlpWVCZDkEXzqitrWm9S9IeLGiYNx87eo7eb+U1cpXwNRkRMWbMPAaatVcyQ8nhw4MyhgjQqPp1WZEls6XapkalvV6NRNOQyowtd5zStMkl+PFj+qFaub9x4r34WtUzqpyA8SVu33MYsi2Ld+aoOT7SUBEiABEnCOgMmHQXYu9KIWOZcrU5HAx0ng4OyeKJLnC1V5ceg2+SV9nK2J3lpHlp1LBIOsfOjZWC4f5a1rsyj3mwSDkT1fwgTxdNOKydGWKR1x+vJtZSbUoUF5yL0S4zlLeolhHQu7jpxXDsyyhbpyjA+ePn+pVvlfvn4Lv/Z1leNYo97TkStz2nCCQWwJh/9aB4kTxlcRH0S5ijO1+C+IGZJERBriUxtJEydAva5/qG1n+X2ubyukTemm7Etlt0OcwppU/QZXbt7Ht638qHyj95lgaSRAAiRAAiRAAiRAAi4k4BLBIDaQejaW4mOgZ7NYNE+WcKZCevZ80ka9tBJK7Ze6ZZXji9h1Sdgwa6suYk7U16ua+fAW2QUQnwzZQdBz9JFdBrEVFds9CR0ntns5M6VFgvhxVejWo2evoffkFSresemSHQVxhPPyDVSh98SLX5yath86S/8FFw5WZkUCJEACJEACJEACJBD9BOw+uM1a1f4LG0txtO7fppr5HIb3799j7Z4TKiIRLxIgARIgARIgARIgARIgAdcQcIlgoI2lazqDuZAACZAACZAACZAACZDAh0bAJYLhQ2sU60MCJEACJEACJEACJEACJOAaAhQMruHIXEiABEiABEiABEiABEggRhKgYIiR3cpGkQAJkAAJkAAJkAAJkIBrCFAwuIYjcyEBEiABEiABEiABEiCBGEmAgiFGdisbRQIkQAIkQAIkQAIkQAKuIUDB4BqOzIUESIAESIAESIAESIAEYiSB/wNXnRXgXytlbAAAAABJRU5ErkJggg=="/>
          <p:cNvSpPr>
            <a:spLocks noChangeAspect="1" noChangeArrowheads="1"/>
          </p:cNvSpPr>
          <p:nvPr/>
        </p:nvSpPr>
        <p:spPr bwMode="auto">
          <a:xfrm>
            <a:off x="2366963" y="1647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12" name="Picture 8" descr="Image result for image index of refraction as a function of waveleng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b="6532"/>
          <a:stretch/>
        </p:blipFill>
        <p:spPr bwMode="auto">
          <a:xfrm>
            <a:off x="1678431" y="653923"/>
            <a:ext cx="2864803" cy="238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865635" y="1666243"/>
            <a:ext cx="1301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refractive index  </a:t>
            </a:r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89632" y="3019552"/>
            <a:ext cx="1433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wavelength  </a:t>
            </a:r>
            <a:r>
              <a:rPr lang="en-AU" sz="1200" dirty="0">
                <a:sym typeface="Symbol" panose="05050102010706020507" pitchFamily="18" charset="2"/>
              </a:rPr>
              <a:t>  (m)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0965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dispersion prism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254695"/>
            <a:ext cx="1945259" cy="123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/>
          <p:cNvSpPr/>
          <p:nvPr/>
        </p:nvSpPr>
        <p:spPr>
          <a:xfrm>
            <a:off x="292608" y="231648"/>
            <a:ext cx="731520" cy="178816"/>
          </a:xfrm>
          <a:custGeom>
            <a:avLst/>
            <a:gdLst>
              <a:gd name="connsiteX0" fmla="*/ 0 w 731520"/>
              <a:gd name="connsiteY0" fmla="*/ 0 h 178816"/>
              <a:gd name="connsiteX1" fmla="*/ 731520 w 731520"/>
              <a:gd name="connsiteY1" fmla="*/ 16256 h 178816"/>
              <a:gd name="connsiteX2" fmla="*/ 666496 w 731520"/>
              <a:gd name="connsiteY2" fmla="*/ 121920 h 178816"/>
              <a:gd name="connsiteX3" fmla="*/ 231648 w 731520"/>
              <a:gd name="connsiteY3" fmla="*/ 178816 h 178816"/>
              <a:gd name="connsiteX4" fmla="*/ 20320 w 731520"/>
              <a:gd name="connsiteY4" fmla="*/ 170688 h 178816"/>
              <a:gd name="connsiteX5" fmla="*/ 0 w 731520"/>
              <a:gd name="connsiteY5" fmla="*/ 0 h 17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520" h="178816">
                <a:moveTo>
                  <a:pt x="0" y="0"/>
                </a:moveTo>
                <a:lnTo>
                  <a:pt x="731520" y="16256"/>
                </a:lnTo>
                <a:lnTo>
                  <a:pt x="666496" y="121920"/>
                </a:lnTo>
                <a:lnTo>
                  <a:pt x="231648" y="178816"/>
                </a:lnTo>
                <a:lnTo>
                  <a:pt x="20320" y="17068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/>
          <p:cNvSpPr/>
          <p:nvPr/>
        </p:nvSpPr>
        <p:spPr>
          <a:xfrm rot="19780622">
            <a:off x="186944" y="930657"/>
            <a:ext cx="585216" cy="186944"/>
          </a:xfrm>
          <a:prstGeom prst="right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333248" y="703072"/>
            <a:ext cx="390144" cy="134112"/>
          </a:xfrm>
          <a:custGeom>
            <a:avLst/>
            <a:gdLst>
              <a:gd name="connsiteX0" fmla="*/ 0 w 390144"/>
              <a:gd name="connsiteY0" fmla="*/ 134112 h 134112"/>
              <a:gd name="connsiteX1" fmla="*/ 325120 w 390144"/>
              <a:gd name="connsiteY1" fmla="*/ 121920 h 134112"/>
              <a:gd name="connsiteX2" fmla="*/ 390144 w 390144"/>
              <a:gd name="connsiteY2" fmla="*/ 28448 h 134112"/>
              <a:gd name="connsiteX3" fmla="*/ 65024 w 390144"/>
              <a:gd name="connsiteY3" fmla="*/ 0 h 134112"/>
              <a:gd name="connsiteX4" fmla="*/ 0 w 390144"/>
              <a:gd name="connsiteY4" fmla="*/ 134112 h 13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144" h="134112">
                <a:moveTo>
                  <a:pt x="0" y="134112"/>
                </a:moveTo>
                <a:lnTo>
                  <a:pt x="325120" y="121920"/>
                </a:lnTo>
                <a:lnTo>
                  <a:pt x="390144" y="28448"/>
                </a:lnTo>
                <a:lnTo>
                  <a:pt x="65024" y="0"/>
                </a:lnTo>
                <a:lnTo>
                  <a:pt x="0" y="1341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5664" y="382016"/>
            <a:ext cx="59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white</a:t>
            </a:r>
          </a:p>
          <a:p>
            <a:r>
              <a:rPr lang="en-AU" sz="1400" dirty="0"/>
              <a:t> light</a:t>
            </a:r>
            <a:endParaRPr lang="en-US" sz="1400" dirty="0"/>
          </a:p>
        </p:txBody>
      </p:sp>
      <p:sp>
        <p:nvSpPr>
          <p:cNvPr id="9" name="Freeform: Shape 8"/>
          <p:cNvSpPr/>
          <p:nvPr/>
        </p:nvSpPr>
        <p:spPr>
          <a:xfrm>
            <a:off x="1377696" y="264160"/>
            <a:ext cx="556768" cy="162560"/>
          </a:xfrm>
          <a:custGeom>
            <a:avLst/>
            <a:gdLst>
              <a:gd name="connsiteX0" fmla="*/ 0 w 556768"/>
              <a:gd name="connsiteY0" fmla="*/ 0 h 162560"/>
              <a:gd name="connsiteX1" fmla="*/ 556768 w 556768"/>
              <a:gd name="connsiteY1" fmla="*/ 4064 h 162560"/>
              <a:gd name="connsiteX2" fmla="*/ 528320 w 556768"/>
              <a:gd name="connsiteY2" fmla="*/ 125984 h 162560"/>
              <a:gd name="connsiteX3" fmla="*/ 207264 w 556768"/>
              <a:gd name="connsiteY3" fmla="*/ 162560 h 162560"/>
              <a:gd name="connsiteX4" fmla="*/ 60960 w 556768"/>
              <a:gd name="connsiteY4" fmla="*/ 154432 h 162560"/>
              <a:gd name="connsiteX5" fmla="*/ 0 w 556768"/>
              <a:gd name="connsiteY5" fmla="*/ 0 h 1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768" h="162560">
                <a:moveTo>
                  <a:pt x="0" y="0"/>
                </a:moveTo>
                <a:lnTo>
                  <a:pt x="556768" y="4064"/>
                </a:lnTo>
                <a:lnTo>
                  <a:pt x="528320" y="125984"/>
                </a:lnTo>
                <a:lnTo>
                  <a:pt x="207264" y="162560"/>
                </a:lnTo>
                <a:lnTo>
                  <a:pt x="60960" y="154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3536" y="166624"/>
            <a:ext cx="936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dispersion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24992" y="975360"/>
            <a:ext cx="5373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200" dirty="0"/>
              <a:t>glass</a:t>
            </a:r>
          </a:p>
          <a:p>
            <a:pPr algn="ctr"/>
            <a:r>
              <a:rPr lang="en-AU" sz="1200" dirty="0"/>
              <a:t>prism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275840" y="199136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red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273808" y="343408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orange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281936" y="501904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yellow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2277872" y="656336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green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2273808" y="1013968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violet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277872" y="818896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blue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877312" y="589280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colours of the rainbow</a:t>
            </a:r>
            <a:endParaRPr lang="en-US" sz="1100" dirty="0"/>
          </a:p>
        </p:txBody>
      </p:sp>
      <p:pic>
        <p:nvPicPr>
          <p:cNvPr id="22532" name="Picture 4" descr="Image result for dispersion prism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" t="6118" b="4367"/>
          <a:stretch/>
        </p:blipFill>
        <p:spPr bwMode="auto">
          <a:xfrm>
            <a:off x="365760" y="1645919"/>
            <a:ext cx="2476564" cy="13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Image result for dispersion prism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08" y="1646846"/>
            <a:ext cx="1634681" cy="139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750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image rainbow refraction and ref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9" y="44812"/>
            <a:ext cx="1632977" cy="11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image rainbow refraction and refl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9" b="4396"/>
          <a:stretch/>
        </p:blipFill>
        <p:spPr bwMode="auto">
          <a:xfrm>
            <a:off x="146304" y="1188800"/>
            <a:ext cx="1629664" cy="94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image rainb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4768" y="2121407"/>
            <a:ext cx="1546235" cy="13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spectacular rainbow pictu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23" y="2120503"/>
            <a:ext cx="1786065" cy="133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image rainbow refraction and reflecti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"/>
          <a:stretch/>
        </p:blipFill>
        <p:spPr bwMode="auto">
          <a:xfrm>
            <a:off x="1765407" y="45083"/>
            <a:ext cx="3328849" cy="208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792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6" name="Picture 8" descr="Image result for clip art to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t="17475" r="10905" b="16658"/>
          <a:stretch/>
        </p:blipFill>
        <p:spPr bwMode="auto">
          <a:xfrm rot="13618931">
            <a:off x="690881" y="430784"/>
            <a:ext cx="615585" cy="29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Image result for clip art to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t="17475" r="10905" b="16658"/>
          <a:stretch/>
        </p:blipFill>
        <p:spPr bwMode="auto">
          <a:xfrm rot="14292050">
            <a:off x="603505" y="1700784"/>
            <a:ext cx="615585" cy="29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/>
          <p:cNvSpPr/>
          <p:nvPr/>
        </p:nvSpPr>
        <p:spPr>
          <a:xfrm>
            <a:off x="256032" y="1056617"/>
            <a:ext cx="2873248" cy="256058"/>
          </a:xfrm>
          <a:custGeom>
            <a:avLst/>
            <a:gdLst>
              <a:gd name="connsiteX0" fmla="*/ 0 w 3076448"/>
              <a:gd name="connsiteY0" fmla="*/ 113815 h 256058"/>
              <a:gd name="connsiteX1" fmla="*/ 304800 w 3076448"/>
              <a:gd name="connsiteY1" fmla="*/ 23 h 256058"/>
              <a:gd name="connsiteX2" fmla="*/ 694944 w 3076448"/>
              <a:gd name="connsiteY2" fmla="*/ 121943 h 256058"/>
              <a:gd name="connsiteX3" fmla="*/ 987552 w 3076448"/>
              <a:gd name="connsiteY3" fmla="*/ 256055 h 256058"/>
              <a:gd name="connsiteX4" fmla="*/ 1223264 w 3076448"/>
              <a:gd name="connsiteY4" fmla="*/ 117879 h 256058"/>
              <a:gd name="connsiteX5" fmla="*/ 1645920 w 3076448"/>
              <a:gd name="connsiteY5" fmla="*/ 97559 h 256058"/>
              <a:gd name="connsiteX6" fmla="*/ 1889760 w 3076448"/>
              <a:gd name="connsiteY6" fmla="*/ 243863 h 256058"/>
              <a:gd name="connsiteX7" fmla="*/ 2332736 w 3076448"/>
              <a:gd name="connsiteY7" fmla="*/ 109751 h 256058"/>
              <a:gd name="connsiteX8" fmla="*/ 2694432 w 3076448"/>
              <a:gd name="connsiteY8" fmla="*/ 186967 h 256058"/>
              <a:gd name="connsiteX9" fmla="*/ 2938272 w 3076448"/>
              <a:gd name="connsiteY9" fmla="*/ 154455 h 256058"/>
              <a:gd name="connsiteX10" fmla="*/ 3076448 w 3076448"/>
              <a:gd name="connsiteY10" fmla="*/ 117879 h 2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76448" h="256058">
                <a:moveTo>
                  <a:pt x="0" y="113815"/>
                </a:moveTo>
                <a:cubicBezTo>
                  <a:pt x="94488" y="56241"/>
                  <a:pt x="188976" y="-1332"/>
                  <a:pt x="304800" y="23"/>
                </a:cubicBezTo>
                <a:cubicBezTo>
                  <a:pt x="420624" y="1378"/>
                  <a:pt x="581152" y="79271"/>
                  <a:pt x="694944" y="121943"/>
                </a:cubicBezTo>
                <a:cubicBezTo>
                  <a:pt x="808736" y="164615"/>
                  <a:pt x="899499" y="256732"/>
                  <a:pt x="987552" y="256055"/>
                </a:cubicBezTo>
                <a:cubicBezTo>
                  <a:pt x="1075605" y="255378"/>
                  <a:pt x="1113536" y="144295"/>
                  <a:pt x="1223264" y="117879"/>
                </a:cubicBezTo>
                <a:cubicBezTo>
                  <a:pt x="1332992" y="91463"/>
                  <a:pt x="1534837" y="76562"/>
                  <a:pt x="1645920" y="97559"/>
                </a:cubicBezTo>
                <a:cubicBezTo>
                  <a:pt x="1757003" y="118556"/>
                  <a:pt x="1775291" y="241831"/>
                  <a:pt x="1889760" y="243863"/>
                </a:cubicBezTo>
                <a:cubicBezTo>
                  <a:pt x="2004229" y="245895"/>
                  <a:pt x="2198624" y="119234"/>
                  <a:pt x="2332736" y="109751"/>
                </a:cubicBezTo>
                <a:cubicBezTo>
                  <a:pt x="2466848" y="100268"/>
                  <a:pt x="2593509" y="179516"/>
                  <a:pt x="2694432" y="186967"/>
                </a:cubicBezTo>
                <a:cubicBezTo>
                  <a:pt x="2795355" y="194418"/>
                  <a:pt x="2874603" y="165970"/>
                  <a:pt x="2938272" y="154455"/>
                </a:cubicBezTo>
                <a:cubicBezTo>
                  <a:pt x="3001941" y="142940"/>
                  <a:pt x="3039194" y="130409"/>
                  <a:pt x="3076448" y="117879"/>
                </a:cubicBez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/>
          <p:cNvSpPr/>
          <p:nvPr/>
        </p:nvSpPr>
        <p:spPr>
          <a:xfrm rot="18386291">
            <a:off x="1345937" y="591983"/>
            <a:ext cx="109728" cy="5905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97152" y="1072896"/>
            <a:ext cx="312928" cy="223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5"/>
          </p:cNvCxnSpPr>
          <p:nvPr/>
        </p:nvCxnSpPr>
        <p:spPr>
          <a:xfrm flipV="1">
            <a:off x="1793239" y="650240"/>
            <a:ext cx="279401" cy="5039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49120" y="926592"/>
            <a:ext cx="711200" cy="256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>
            <a:off x="2044192" y="371971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>
            <a:off x="2602992" y="707251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6" name="TextBox 24575"/>
          <p:cNvSpPr txBox="1"/>
          <p:nvPr/>
        </p:nvSpPr>
        <p:spPr>
          <a:xfrm>
            <a:off x="2544065" y="73152"/>
            <a:ext cx="242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light reflected from the rough surface can be seen at both positions when the head is moved</a:t>
            </a:r>
            <a:endParaRPr lang="en-US" sz="1200" dirty="0"/>
          </a:p>
        </p:txBody>
      </p:sp>
      <p:sp>
        <p:nvSpPr>
          <p:cNvPr id="24580" name="Freeform: Shape 24579"/>
          <p:cNvSpPr/>
          <p:nvPr/>
        </p:nvSpPr>
        <p:spPr>
          <a:xfrm>
            <a:off x="2381504" y="585216"/>
            <a:ext cx="231648" cy="191008"/>
          </a:xfrm>
          <a:custGeom>
            <a:avLst/>
            <a:gdLst>
              <a:gd name="connsiteX0" fmla="*/ 174752 w 180226"/>
              <a:gd name="connsiteY0" fmla="*/ 191008 h 191008"/>
              <a:gd name="connsiteX1" fmla="*/ 158496 w 180226"/>
              <a:gd name="connsiteY1" fmla="*/ 36576 h 191008"/>
              <a:gd name="connsiteX2" fmla="*/ 0 w 180226"/>
              <a:gd name="connsiteY2" fmla="*/ 0 h 19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226" h="191008">
                <a:moveTo>
                  <a:pt x="174752" y="191008"/>
                </a:moveTo>
                <a:cubicBezTo>
                  <a:pt x="181186" y="129709"/>
                  <a:pt x="187621" y="68411"/>
                  <a:pt x="158496" y="36576"/>
                </a:cubicBezTo>
                <a:cubicBezTo>
                  <a:pt x="129371" y="4741"/>
                  <a:pt x="64685" y="237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1" name="Rectangle 24580"/>
          <p:cNvSpPr/>
          <p:nvPr/>
        </p:nvSpPr>
        <p:spPr>
          <a:xfrm>
            <a:off x="394208" y="2548128"/>
            <a:ext cx="2682240" cy="9753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/>
          <p:cNvSpPr/>
          <p:nvPr/>
        </p:nvSpPr>
        <p:spPr>
          <a:xfrm rot="19451092">
            <a:off x="1165960" y="1969028"/>
            <a:ext cx="109728" cy="6058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/>
          <p:cNvSpPr/>
          <p:nvPr/>
        </p:nvSpPr>
        <p:spPr>
          <a:xfrm rot="2148908" flipV="1">
            <a:off x="1540257" y="2101087"/>
            <a:ext cx="109728" cy="4307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253744" y="2387600"/>
            <a:ext cx="312928" cy="223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>
            <a:off x="1723136" y="1782179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>
            <a:off x="2058416" y="2109331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3" name="TextBox 24582"/>
          <p:cNvSpPr txBox="1"/>
          <p:nvPr/>
        </p:nvSpPr>
        <p:spPr>
          <a:xfrm>
            <a:off x="2084832" y="143052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only when the eye is in this position does the eye see the light from the torch</a:t>
            </a:r>
            <a:endParaRPr lang="en-US" sz="1200" dirty="0"/>
          </a:p>
        </p:txBody>
      </p:sp>
      <p:sp>
        <p:nvSpPr>
          <p:cNvPr id="24587" name="TextBox 24586"/>
          <p:cNvSpPr txBox="1"/>
          <p:nvPr/>
        </p:nvSpPr>
        <p:spPr>
          <a:xfrm>
            <a:off x="101600" y="36576"/>
            <a:ext cx="1244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diffuse reflection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123952" y="1367536"/>
            <a:ext cx="1345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specular reflection</a:t>
            </a:r>
            <a:endParaRPr lang="en-US" sz="1200" dirty="0"/>
          </a:p>
        </p:txBody>
      </p:sp>
      <p:sp>
        <p:nvSpPr>
          <p:cNvPr id="24588" name="TextBox 24587"/>
          <p:cNvSpPr txBox="1"/>
          <p:nvPr/>
        </p:nvSpPr>
        <p:spPr>
          <a:xfrm>
            <a:off x="3100832" y="1011936"/>
            <a:ext cx="1437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rough paper surface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041904" y="2452624"/>
            <a:ext cx="1897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mirror with smooth surface</a:t>
            </a:r>
            <a:endParaRPr lang="en-US" sz="1200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738375" y="678688"/>
            <a:ext cx="49785" cy="4693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828800" y="926592"/>
            <a:ext cx="386080" cy="2275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766823" y="597408"/>
            <a:ext cx="171705" cy="5506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39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 doppler ultrasound of the he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14115" b="-288"/>
          <a:stretch/>
        </p:blipFill>
        <p:spPr bwMode="auto">
          <a:xfrm>
            <a:off x="247904" y="373888"/>
            <a:ext cx="3126169" cy="2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084576" y="694944"/>
            <a:ext cx="650240" cy="853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82849" y="751840"/>
            <a:ext cx="79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colour gives the speed of blood flow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30831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clip art person stand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3" r="20885"/>
          <a:stretch/>
        </p:blipFill>
        <p:spPr bwMode="auto">
          <a:xfrm>
            <a:off x="617727" y="930656"/>
            <a:ext cx="490925" cy="11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ip art person stand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3" r="20885"/>
          <a:stretch/>
        </p:blipFill>
        <p:spPr bwMode="auto">
          <a:xfrm flipH="1">
            <a:off x="3923791" y="944880"/>
            <a:ext cx="490925" cy="1166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6" name="Straight Connector 5"/>
          <p:cNvCxnSpPr/>
          <p:nvPr/>
        </p:nvCxnSpPr>
        <p:spPr>
          <a:xfrm>
            <a:off x="2515616" y="361696"/>
            <a:ext cx="12192" cy="2458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73760" y="1032256"/>
            <a:ext cx="1641856" cy="284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531872" y="1601216"/>
            <a:ext cx="1434592" cy="45110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52576" y="1589024"/>
            <a:ext cx="1475232" cy="4754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69696" y="1052576"/>
            <a:ext cx="1654048" cy="5445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00608" y="967232"/>
            <a:ext cx="1727200" cy="5689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04" name="Straight Connector 25603"/>
          <p:cNvCxnSpPr/>
          <p:nvPr/>
        </p:nvCxnSpPr>
        <p:spPr>
          <a:xfrm flipV="1">
            <a:off x="2515616" y="979424"/>
            <a:ext cx="1715008" cy="52832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6" name="TextBox 25605"/>
          <p:cNvSpPr txBox="1"/>
          <p:nvPr/>
        </p:nvSpPr>
        <p:spPr>
          <a:xfrm>
            <a:off x="1926336" y="455168"/>
            <a:ext cx="58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mirror</a:t>
            </a:r>
            <a:endParaRPr lang="en-US" sz="1200" dirty="0"/>
          </a:p>
        </p:txBody>
      </p:sp>
      <p:sp>
        <p:nvSpPr>
          <p:cNvPr id="25608" name="TextBox 25607"/>
          <p:cNvSpPr txBox="1"/>
          <p:nvPr/>
        </p:nvSpPr>
        <p:spPr>
          <a:xfrm>
            <a:off x="3031744" y="1227328"/>
            <a:ext cx="99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virtual image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505968" y="623824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object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44272" y="128016"/>
            <a:ext cx="181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person looking at their image in a plane mirror</a:t>
            </a:r>
            <a:endParaRPr lang="en-US" sz="1200" dirty="0"/>
          </a:p>
        </p:txBody>
      </p:sp>
      <p:sp>
        <p:nvSpPr>
          <p:cNvPr id="25609" name="TextBox 25608"/>
          <p:cNvSpPr txBox="1"/>
          <p:nvPr/>
        </p:nvSpPr>
        <p:spPr>
          <a:xfrm>
            <a:off x="2519680" y="341376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0000FF"/>
                </a:solidFill>
              </a:rPr>
              <a:t>light appears to be coming along this straight line from the tip of the head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51760" y="2013712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light appears to be coming along this straight line from the toe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5612" name="Straight Arrow Connector 25611"/>
          <p:cNvCxnSpPr/>
          <p:nvPr/>
        </p:nvCxnSpPr>
        <p:spPr>
          <a:xfrm>
            <a:off x="1089152" y="2739136"/>
            <a:ext cx="144272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525776" y="2741168"/>
            <a:ext cx="144272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3" name="TextBox 25612"/>
          <p:cNvSpPr txBox="1"/>
          <p:nvPr/>
        </p:nvSpPr>
        <p:spPr>
          <a:xfrm>
            <a:off x="3198368" y="2588768"/>
            <a:ext cx="26481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56080" y="2582672"/>
            <a:ext cx="26481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87680" y="979424"/>
            <a:ext cx="4064" cy="110540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4513072" y="981456"/>
            <a:ext cx="4064" cy="110540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9824" y="1442720"/>
            <a:ext cx="26161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91152" y="1428496"/>
            <a:ext cx="26161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626" name="Group 25625"/>
          <p:cNvGrpSpPr/>
          <p:nvPr/>
        </p:nvGrpSpPr>
        <p:grpSpPr>
          <a:xfrm>
            <a:off x="1052576" y="1751584"/>
            <a:ext cx="182880" cy="532384"/>
            <a:chOff x="434848" y="2535936"/>
            <a:chExt cx="182880" cy="532384"/>
          </a:xfrm>
        </p:grpSpPr>
        <p:cxnSp>
          <p:nvCxnSpPr>
            <p:cNvPr id="25616" name="Straight Arrow Connector 25615"/>
            <p:cNvCxnSpPr/>
            <p:nvPr/>
          </p:nvCxnSpPr>
          <p:spPr>
            <a:xfrm flipV="1">
              <a:off x="438912" y="2702560"/>
              <a:ext cx="178816" cy="15036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436880" y="2665984"/>
              <a:ext cx="95504" cy="18084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451104" y="2820416"/>
              <a:ext cx="166624" cy="32512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436880" y="2838704"/>
              <a:ext cx="180848" cy="115824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42976" y="2535936"/>
              <a:ext cx="69088" cy="304800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434848" y="2836672"/>
              <a:ext cx="125984" cy="23164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0078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image thin le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9" b="13246"/>
          <a:stretch/>
        </p:blipFill>
        <p:spPr bwMode="auto">
          <a:xfrm>
            <a:off x="141097" y="764032"/>
            <a:ext cx="4743450" cy="204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8960" y="455168"/>
            <a:ext cx="1477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converging lenses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09392" y="451104"/>
            <a:ext cx="1353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diverging lenses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21920" y="278384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convex</a:t>
            </a:r>
          </a:p>
          <a:p>
            <a:r>
              <a:rPr lang="en-AU" sz="1400" dirty="0"/>
              <a:t>meniscus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24560" y="2780558"/>
            <a:ext cx="690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err="1"/>
              <a:t>plano</a:t>
            </a:r>
            <a:r>
              <a:rPr lang="en-AU" sz="1400" dirty="0"/>
              <a:t>-</a:t>
            </a:r>
          </a:p>
          <a:p>
            <a:r>
              <a:rPr lang="en-AU" sz="1400" dirty="0"/>
              <a:t>convex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0736" y="2781808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double</a:t>
            </a:r>
          </a:p>
          <a:p>
            <a:r>
              <a:rPr lang="en-AU" sz="1400" dirty="0"/>
              <a:t>convex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89200" y="2757424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concave</a:t>
            </a:r>
          </a:p>
          <a:p>
            <a:r>
              <a:rPr lang="en-AU" sz="1400" dirty="0"/>
              <a:t>meniscus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405632" y="2758206"/>
            <a:ext cx="774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err="1"/>
              <a:t>plano</a:t>
            </a:r>
            <a:r>
              <a:rPr lang="en-AU" sz="1400" dirty="0"/>
              <a:t>-</a:t>
            </a:r>
          </a:p>
          <a:p>
            <a:r>
              <a:rPr lang="en-AU" sz="1400" dirty="0"/>
              <a:t>concave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49344" y="2771648"/>
            <a:ext cx="774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double</a:t>
            </a:r>
          </a:p>
          <a:p>
            <a:r>
              <a:rPr lang="en-AU" sz="1400" dirty="0"/>
              <a:t>concave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0150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image glass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1" t="34947" b="6281"/>
          <a:stretch/>
        </p:blipFill>
        <p:spPr bwMode="auto">
          <a:xfrm>
            <a:off x="73152" y="524256"/>
            <a:ext cx="1058056" cy="51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Image result for image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29" y="377952"/>
            <a:ext cx="738950" cy="7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Image result for image telescop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3" t="7395" r="21277" b="36938"/>
          <a:stretch/>
        </p:blipFill>
        <p:spPr bwMode="auto">
          <a:xfrm>
            <a:off x="2048256" y="406400"/>
            <a:ext cx="1012291" cy="6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Image result for image microscop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4" r="24293" b="6920"/>
          <a:stretch/>
        </p:blipFill>
        <p:spPr bwMode="auto">
          <a:xfrm>
            <a:off x="3157728" y="199136"/>
            <a:ext cx="749795" cy="113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Image result for image binocular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1" b="15759"/>
          <a:stretch/>
        </p:blipFill>
        <p:spPr bwMode="auto">
          <a:xfrm>
            <a:off x="3925634" y="490205"/>
            <a:ext cx="963358" cy="63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47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405888" y="1089152"/>
            <a:ext cx="215392" cy="14183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528064" y="2223008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26032" y="1221232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0256" y="1369568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6032" y="1509776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2128" y="2084832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26032" y="1652016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2128" y="1942592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34160" y="2375408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23744" y="1227328"/>
            <a:ext cx="1434592" cy="86563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13584" y="1367536"/>
            <a:ext cx="1452880" cy="65227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316736" y="1796288"/>
            <a:ext cx="2962656" cy="81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24000" y="1085088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19680" y="1515872"/>
            <a:ext cx="1475232" cy="4389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09520" y="1660144"/>
            <a:ext cx="1444752" cy="20523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515616" y="1731264"/>
            <a:ext cx="1426464" cy="21539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517648" y="1654048"/>
            <a:ext cx="1465072" cy="43281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519680" y="1568704"/>
            <a:ext cx="1454912" cy="65836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23744" y="1499616"/>
            <a:ext cx="1450848" cy="87782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2384" y="1771904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519680" y="654304"/>
            <a:ext cx="0" cy="2231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477008" y="566928"/>
            <a:ext cx="79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lens axis</a:t>
            </a:r>
            <a:endParaRPr lang="en-US" sz="1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609344" y="2373376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619504" y="1081373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606963" y="1942592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608010" y="2220976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623568" y="1221232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617472" y="1367885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615440" y="1508093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617472" y="1654048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538224" y="1802384"/>
            <a:ext cx="2416048" cy="203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619504" y="1806448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14393" y="2080768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472688" y="652272"/>
            <a:ext cx="0" cy="2231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82848" y="654304"/>
            <a:ext cx="979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3425952" y="1617472"/>
            <a:ext cx="1246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AU" sz="1400" dirty="0"/>
            </a:br>
            <a:r>
              <a:rPr lang="en-AU" sz="1400" dirty="0"/>
              <a:t>F</a:t>
            </a:r>
          </a:p>
          <a:p>
            <a:r>
              <a:rPr lang="en-AU" sz="1400" dirty="0"/>
              <a:t>principle focus</a:t>
            </a:r>
          </a:p>
          <a:p>
            <a:r>
              <a:rPr lang="en-AU" sz="1400" dirty="0"/>
              <a:t>(focal point)</a:t>
            </a:r>
            <a:endParaRPr lang="en-US" sz="1400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527808" y="2665984"/>
            <a:ext cx="946912" cy="406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466848" y="2633472"/>
            <a:ext cx="103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 </a:t>
            </a:r>
          </a:p>
          <a:p>
            <a:r>
              <a:rPr lang="en-AU" sz="1400" dirty="0"/>
              <a:t>focal length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61136" y="2379472"/>
            <a:ext cx="1576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0070C0"/>
                </a:solidFill>
              </a:rPr>
              <a:t>double convex lens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46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409952" y="1089152"/>
            <a:ext cx="215392" cy="14183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38" idx="2"/>
          </p:cNvCxnSpPr>
          <p:nvPr/>
        </p:nvCxnSpPr>
        <p:spPr>
          <a:xfrm flipV="1">
            <a:off x="911267" y="1808480"/>
            <a:ext cx="3355933" cy="29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20649" y="1211518"/>
            <a:ext cx="1397047" cy="133254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23744" y="1373632"/>
            <a:ext cx="1406144" cy="109321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11552" y="1507744"/>
            <a:ext cx="1446784" cy="92659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19680" y="1666240"/>
            <a:ext cx="1434592" cy="68681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518675" y="1981227"/>
            <a:ext cx="1439661" cy="22146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23744" y="2121408"/>
            <a:ext cx="1442720" cy="325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511552" y="2076704"/>
            <a:ext cx="1438656" cy="1950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23744" y="1995424"/>
            <a:ext cx="1442720" cy="41453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4528" y="1503680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519680" y="654304"/>
            <a:ext cx="0" cy="2231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477008" y="566928"/>
            <a:ext cx="79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lens axis</a:t>
            </a:r>
            <a:endParaRPr lang="en-US" sz="14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619504" y="1081373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55274" y="1892827"/>
            <a:ext cx="1164406" cy="374885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69014">
            <a:off x="1574547" y="1073516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69014">
            <a:off x="1542701" y="1219090"/>
            <a:ext cx="989584" cy="406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10611" y="1196925"/>
            <a:ext cx="1009069" cy="31894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40461" y="1746266"/>
            <a:ext cx="1183283" cy="3792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67089" y="1332343"/>
            <a:ext cx="1056655" cy="33389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83983" y="1610848"/>
            <a:ext cx="1135697" cy="37238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53487" y="2023527"/>
            <a:ext cx="1270255" cy="38236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069014">
            <a:off x="1319255" y="2085632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69014">
            <a:off x="1448798" y="1674780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69014">
            <a:off x="1364615" y="1940133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69014">
            <a:off x="1685325" y="993098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69014">
            <a:off x="1634649" y="1130852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069014">
            <a:off x="1589814" y="1263714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069014">
            <a:off x="1547090" y="1403291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424560" y="1475165"/>
            <a:ext cx="2533776" cy="800675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69014">
            <a:off x="1502394" y="1549003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69014">
            <a:off x="1413593" y="1808603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497072" y="664464"/>
            <a:ext cx="0" cy="2231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82848" y="654304"/>
            <a:ext cx="979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3458464" y="2011680"/>
            <a:ext cx="956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AU" sz="1400" dirty="0"/>
            </a:br>
            <a:r>
              <a:rPr lang="en-AU" sz="1400" dirty="0" err="1"/>
              <a:t>F</a:t>
            </a:r>
            <a:r>
              <a:rPr lang="en-AU" sz="1400" baseline="-25000" dirty="0" err="1"/>
              <a:t>p</a:t>
            </a:r>
            <a:endParaRPr lang="en-AU" sz="1400" baseline="-25000" dirty="0"/>
          </a:p>
          <a:p>
            <a:r>
              <a:rPr lang="en-AU" sz="1400" dirty="0"/>
              <a:t>focal point</a:t>
            </a:r>
            <a:endParaRPr lang="en-US" sz="14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519680" y="2670048"/>
            <a:ext cx="98348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442464" y="2702560"/>
            <a:ext cx="103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 </a:t>
            </a:r>
          </a:p>
          <a:p>
            <a:r>
              <a:rPr lang="en-AU" sz="1400" dirty="0"/>
              <a:t>focal length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61136" y="2379472"/>
            <a:ext cx="1576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0070C0"/>
                </a:solidFill>
              </a:rPr>
              <a:t>double convex lens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36112" y="887984"/>
            <a:ext cx="956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AU" sz="1400" dirty="0"/>
            </a:br>
            <a:r>
              <a:rPr lang="en-AU" sz="1400" dirty="0"/>
              <a:t>principle</a:t>
            </a:r>
          </a:p>
          <a:p>
            <a:r>
              <a:rPr lang="en-AU" sz="1400" dirty="0"/>
              <a:t>focal point</a:t>
            </a:r>
          </a:p>
          <a:p>
            <a:r>
              <a:rPr lang="en-AU" sz="1400" dirty="0"/>
              <a:t>F</a:t>
            </a:r>
            <a:endParaRPr lang="en-US" sz="1400" dirty="0"/>
          </a:p>
        </p:txBody>
      </p:sp>
      <p:sp>
        <p:nvSpPr>
          <p:cNvPr id="71" name="Oval 70"/>
          <p:cNvSpPr/>
          <p:nvPr/>
        </p:nvSpPr>
        <p:spPr>
          <a:xfrm>
            <a:off x="3474720" y="178003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66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710151" y="1067023"/>
            <a:ext cx="215392" cy="14183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235471" y="2341310"/>
            <a:ext cx="2571543" cy="3206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99872" y="1389888"/>
            <a:ext cx="1743456" cy="95504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7680" y="955042"/>
            <a:ext cx="0" cy="128828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33613" y="1393031"/>
            <a:ext cx="2588418" cy="110013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7536" y="3129280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35200" y="654304"/>
            <a:ext cx="0" cy="2231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2528" y="566928"/>
            <a:ext cx="79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lens axis</a:t>
            </a:r>
            <a:endParaRPr lang="en-US" sz="14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56944" y="1390237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069014">
            <a:off x="67543" y="3069120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69014">
            <a:off x="197086" y="2658268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69014">
            <a:off x="112903" y="2923621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460110" y="1622623"/>
            <a:ext cx="246770" cy="55809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478521" y="1931065"/>
            <a:ext cx="232423" cy="125319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069014">
            <a:off x="338102" y="2247202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069014">
            <a:off x="295378" y="2386779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69014">
            <a:off x="250682" y="2532491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69014">
            <a:off x="161881" y="2792091"/>
            <a:ext cx="268224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212592" y="664464"/>
            <a:ext cx="0" cy="2231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198368" y="654304"/>
            <a:ext cx="979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3263392" y="2722880"/>
            <a:ext cx="956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AU" sz="1400" dirty="0"/>
            </a:br>
            <a:r>
              <a:rPr lang="en-AU" sz="1400" dirty="0" err="1"/>
              <a:t>F</a:t>
            </a:r>
            <a:r>
              <a:rPr lang="en-AU" sz="1400" baseline="-25000" dirty="0" err="1"/>
              <a:t>p</a:t>
            </a:r>
            <a:endParaRPr lang="en-AU" sz="1400" baseline="-25000" dirty="0"/>
          </a:p>
          <a:p>
            <a:r>
              <a:rPr lang="en-AU" sz="1400" dirty="0"/>
              <a:t>focal point</a:t>
            </a:r>
            <a:endParaRPr lang="en-US" sz="14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235200" y="2670048"/>
            <a:ext cx="98348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092960" y="2800096"/>
            <a:ext cx="103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 </a:t>
            </a:r>
          </a:p>
          <a:p>
            <a:r>
              <a:rPr lang="en-AU" sz="1400" dirty="0"/>
              <a:t>focal length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55696" y="1351280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F</a:t>
            </a:r>
            <a:endParaRPr lang="en-US" sz="1400" dirty="0"/>
          </a:p>
        </p:txBody>
      </p:sp>
      <p:pic>
        <p:nvPicPr>
          <p:cNvPr id="20482" name="Picture 2" descr="Image result for clip art pine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0" y="1365504"/>
            <a:ext cx="208217" cy="62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/>
          <p:cNvCxnSpPr/>
          <p:nvPr/>
        </p:nvCxnSpPr>
        <p:spPr>
          <a:xfrm flipH="1">
            <a:off x="1257808" y="2720848"/>
            <a:ext cx="98348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63904" y="764032"/>
            <a:ext cx="0" cy="2231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79569" y="656685"/>
            <a:ext cx="0" cy="2231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28624" y="2956560"/>
            <a:ext cx="103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 </a:t>
            </a:r>
          </a:p>
          <a:p>
            <a:r>
              <a:rPr lang="en-AU" sz="1400" dirty="0"/>
              <a:t>focal length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02336" y="1804417"/>
            <a:ext cx="4502912" cy="40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9427" y="1385513"/>
            <a:ext cx="1745773" cy="843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8156" y="1383506"/>
            <a:ext cx="4350544" cy="105489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20064" y="1893824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F</a:t>
            </a:r>
            <a:endParaRPr lang="en-US" sz="1400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487395" y="1952441"/>
            <a:ext cx="1745773" cy="8439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238375" y="1532129"/>
            <a:ext cx="2679065" cy="427640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91744" y="1583531"/>
            <a:ext cx="4468400" cy="367191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97555" y="1637792"/>
            <a:ext cx="1745773" cy="312617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228819" y="1637481"/>
            <a:ext cx="2521997" cy="8439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235200" y="975360"/>
            <a:ext cx="2320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235200" y="1572768"/>
            <a:ext cx="1995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0" name="Straight Connector 20479"/>
          <p:cNvCxnSpPr/>
          <p:nvPr/>
        </p:nvCxnSpPr>
        <p:spPr>
          <a:xfrm>
            <a:off x="2243042" y="2395125"/>
            <a:ext cx="225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086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>
          <a:xfrm>
            <a:off x="2409159" y="1087343"/>
            <a:ext cx="215392" cy="14183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 flipV="1">
            <a:off x="3970593" y="1387856"/>
            <a:ext cx="570194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1009969" y="1081024"/>
            <a:ext cx="570194" cy="100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519680" y="646176"/>
            <a:ext cx="0" cy="26009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4112" y="1800352"/>
            <a:ext cx="4799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04416" y="629920"/>
            <a:ext cx="0" cy="2609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239008" y="654304"/>
            <a:ext cx="4064" cy="25887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296416" y="1081024"/>
            <a:ext cx="122732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11552" y="1076960"/>
            <a:ext cx="2076704" cy="20848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294035" y="1078643"/>
            <a:ext cx="3460845" cy="204657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296416" y="1081024"/>
            <a:ext cx="1223264" cy="174752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15616" y="2824480"/>
            <a:ext cx="197104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288288" y="650240"/>
            <a:ext cx="16256" cy="25887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254627" y="650240"/>
            <a:ext cx="8509" cy="25928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1296416" y="1341120"/>
            <a:ext cx="3153664" cy="74777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295400" y="2076704"/>
            <a:ext cx="1228344" cy="12573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292352" y="1402080"/>
            <a:ext cx="1227328" cy="69088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516886" y="1385824"/>
            <a:ext cx="1977898" cy="20193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519680" y="1312672"/>
            <a:ext cx="1930400" cy="76809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0" y="1836928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160017" y="54864"/>
            <a:ext cx="68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lens axis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885441" y="56896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448817" y="34544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948945" y="42672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plane</a:t>
            </a:r>
            <a:endParaRPr 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879089" y="83312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image plane</a:t>
            </a:r>
            <a:endParaRPr 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672694" y="1497584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093062" y="1800352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cxnSp>
        <p:nvCxnSpPr>
          <p:cNvPr id="21511" name="Straight Arrow Connector 21510"/>
          <p:cNvCxnSpPr/>
          <p:nvPr/>
        </p:nvCxnSpPr>
        <p:spPr>
          <a:xfrm flipH="1">
            <a:off x="1804416" y="2962656"/>
            <a:ext cx="7200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2521712" y="2964688"/>
            <a:ext cx="7200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1292352" y="3188208"/>
            <a:ext cx="122529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2521712" y="3190240"/>
            <a:ext cx="173329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21513"/>
          <p:cNvSpPr txBox="1"/>
          <p:nvPr/>
        </p:nvSpPr>
        <p:spPr>
          <a:xfrm>
            <a:off x="1861312" y="2917952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U" sz="1200" dirty="0"/>
              <a:t> = 200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578608" y="291998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U" sz="1200" dirty="0"/>
              <a:t> = 200</a:t>
            </a:r>
            <a:endParaRPr lang="en-US" sz="1200" dirty="0"/>
          </a:p>
        </p:txBody>
      </p:sp>
      <p:sp>
        <p:nvSpPr>
          <p:cNvPr id="122" name="TextBox 121"/>
          <p:cNvSpPr txBox="1"/>
          <p:nvPr/>
        </p:nvSpPr>
        <p:spPr>
          <a:xfrm>
            <a:off x="1521968" y="3163824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AU" sz="1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AU" sz="1200" dirty="0"/>
              <a:t> = 340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031744" y="3165856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AU" sz="1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1200" dirty="0"/>
              <a:t> = 486</a:t>
            </a:r>
            <a:endParaRPr lang="en-US" sz="1200" dirty="0"/>
          </a:p>
        </p:txBody>
      </p:sp>
      <p:sp>
        <p:nvSpPr>
          <p:cNvPr id="127" name="TextBox 126"/>
          <p:cNvSpPr txBox="1"/>
          <p:nvPr/>
        </p:nvSpPr>
        <p:spPr>
          <a:xfrm>
            <a:off x="461264" y="121310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AU" sz="1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AU" sz="1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280</a:t>
            </a:r>
            <a:endParaRPr lang="en-US" sz="1200" dirty="0"/>
          </a:p>
        </p:txBody>
      </p:sp>
      <p:sp>
        <p:nvSpPr>
          <p:cNvPr id="128" name="TextBox 127"/>
          <p:cNvSpPr txBox="1"/>
          <p:nvPr/>
        </p:nvSpPr>
        <p:spPr>
          <a:xfrm>
            <a:off x="4328160" y="250342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AU" sz="1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A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400</a:t>
            </a:r>
            <a:endParaRPr lang="en-US" sz="1200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1568704" y="1081024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603248" y="1253744"/>
            <a:ext cx="107696" cy="67056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1532128" y="1422400"/>
            <a:ext cx="81280" cy="105664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1613408" y="2084832"/>
            <a:ext cx="146304" cy="4064"/>
          </a:xfrm>
          <a:prstGeom prst="straightConnector1">
            <a:avLst/>
          </a:prstGeom>
          <a:ln w="31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V="1">
            <a:off x="1631696" y="1966976"/>
            <a:ext cx="168656" cy="38608"/>
          </a:xfrm>
          <a:prstGeom prst="straightConnector1">
            <a:avLst/>
          </a:prstGeom>
          <a:ln w="31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1586992" y="1845056"/>
            <a:ext cx="156464" cy="75184"/>
          </a:xfrm>
          <a:prstGeom prst="straightConnector1">
            <a:avLst/>
          </a:prstGeom>
          <a:ln w="31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457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>
          <a:xfrm>
            <a:off x="4416775" y="831311"/>
            <a:ext cx="215392" cy="14183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 flipV="1">
            <a:off x="684730" y="851867"/>
            <a:ext cx="328972" cy="94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1950719" y="1539170"/>
            <a:ext cx="186211" cy="2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519680" y="646176"/>
            <a:ext cx="0" cy="26009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4112" y="1800352"/>
            <a:ext cx="4799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04416" y="629920"/>
            <a:ext cx="0" cy="2609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239008" y="654304"/>
            <a:ext cx="4064" cy="25887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52393" y="1544504"/>
            <a:ext cx="475488" cy="406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8909" y="753035"/>
            <a:ext cx="2809401" cy="118334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3046" y="719935"/>
            <a:ext cx="2503222" cy="145228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288288" y="650240"/>
            <a:ext cx="16256" cy="25887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254627" y="650240"/>
            <a:ext cx="8509" cy="25928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0" y="1836928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160017" y="54864"/>
            <a:ext cx="68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lens axis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885441" y="56896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448817" y="34544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878606" y="38534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plane</a:t>
            </a:r>
            <a:endParaRPr 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879089" y="83312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image plane</a:t>
            </a:r>
            <a:endParaRPr 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672694" y="1497584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093062" y="1800352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2243125" y="1544430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228019" y="1638537"/>
            <a:ext cx="107696" cy="67056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000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>
          <a:xfrm>
            <a:off x="2405095" y="1079215"/>
            <a:ext cx="215392" cy="14183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1034234" y="1048510"/>
            <a:ext cx="328972" cy="7437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50"/>
            </a:solidFill>
            <a:prstDash val="dash"/>
          </a:ln>
        </p:spPr>
      </p:pic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1950719" y="1539170"/>
            <a:ext cx="186211" cy="2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515616" y="646176"/>
            <a:ext cx="4064" cy="1971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4112" y="1800352"/>
            <a:ext cx="3799840" cy="12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800352" y="812800"/>
            <a:ext cx="8128" cy="18491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43072" y="869696"/>
            <a:ext cx="0" cy="17800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52393" y="1544504"/>
            <a:ext cx="475488" cy="406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23744" y="1552448"/>
            <a:ext cx="930656" cy="33324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506" idx="0"/>
          </p:cNvCxnSpPr>
          <p:nvPr/>
        </p:nvCxnSpPr>
        <p:spPr>
          <a:xfrm>
            <a:off x="2043825" y="1539170"/>
            <a:ext cx="1092443" cy="63304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8880" y="597408"/>
            <a:ext cx="12192" cy="20198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040128" y="609600"/>
            <a:ext cx="8129" cy="20238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81152" y="1812544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241297" y="168656"/>
            <a:ext cx="68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lens axis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869185" y="2605024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461009" y="2623312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679214" y="91366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plane</a:t>
            </a:r>
            <a:endParaRPr 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920497" y="50800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image plane</a:t>
            </a:r>
            <a:endParaRPr 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599542" y="1737360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023974" y="1524000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2243125" y="1544430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228019" y="1638537"/>
            <a:ext cx="107696" cy="67056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3381247" y="2082915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>
            <a:stCxn id="21506" idx="0"/>
          </p:cNvCxnSpPr>
          <p:nvPr/>
        </p:nvCxnSpPr>
        <p:spPr>
          <a:xfrm flipH="1" flipV="1">
            <a:off x="629920" y="715264"/>
            <a:ext cx="1413905" cy="82390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05536" y="833120"/>
            <a:ext cx="1910081" cy="70307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4830" y="1117526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>
                <a:latin typeface="Bodoni MT Condensed" panose="02070606080606020203" pitchFamily="18" charset="0"/>
              </a:rPr>
              <a:t>virtual image</a:t>
            </a:r>
            <a:endParaRPr lang="en-US" sz="1400" i="1" dirty="0">
              <a:latin typeface="Bodoni MT Condensed" panose="02070606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382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 flipV="1">
            <a:off x="3862831" y="1817554"/>
            <a:ext cx="186211" cy="2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Oval 98"/>
          <p:cNvSpPr/>
          <p:nvPr/>
        </p:nvSpPr>
        <p:spPr>
          <a:xfrm>
            <a:off x="2405095" y="1079215"/>
            <a:ext cx="215392" cy="14183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1109471" y="1526978"/>
            <a:ext cx="186211" cy="2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515616" y="646176"/>
            <a:ext cx="4064" cy="1971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8864" y="1796288"/>
            <a:ext cx="3799840" cy="12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800352" y="812800"/>
            <a:ext cx="8128" cy="18491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43072" y="869696"/>
            <a:ext cx="0" cy="17800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506" idx="0"/>
          </p:cNvCxnSpPr>
          <p:nvPr/>
        </p:nvCxnSpPr>
        <p:spPr>
          <a:xfrm>
            <a:off x="1202577" y="1526978"/>
            <a:ext cx="1325304" cy="2159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23744" y="1552448"/>
            <a:ext cx="1820672" cy="70307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506" idx="0"/>
          </p:cNvCxnSpPr>
          <p:nvPr/>
        </p:nvCxnSpPr>
        <p:spPr>
          <a:xfrm>
            <a:off x="1202577" y="1526978"/>
            <a:ext cx="3202799" cy="6757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8880" y="597408"/>
            <a:ext cx="12192" cy="20198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950208" y="625856"/>
            <a:ext cx="8129" cy="20238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19456" y="1804416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168145" y="176784"/>
            <a:ext cx="68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lens axis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869185" y="2605024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461009" y="2623312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890798" y="123878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plane</a:t>
            </a:r>
            <a:endParaRPr 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541777" y="123952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image plane</a:t>
            </a:r>
            <a:endParaRPr 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599542" y="1737360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023974" y="1524000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1670101" y="1540366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602163" y="1614153"/>
            <a:ext cx="165677" cy="39895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4450079" y="2184515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1211072" y="898144"/>
            <a:ext cx="131267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792224" y="2560320"/>
            <a:ext cx="719328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19808" y="2381504"/>
            <a:ext cx="2391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72336" y="725424"/>
            <a:ext cx="3241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2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ttp://hyperphysics.phy-astr.gsu.edu/hbase/Sound/imgsou/bea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5" y="450045"/>
            <a:ext cx="2043709" cy="141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49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 flipV="1">
            <a:off x="3623055" y="1817554"/>
            <a:ext cx="186211" cy="17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Oval 98"/>
          <p:cNvSpPr/>
          <p:nvPr/>
        </p:nvSpPr>
        <p:spPr>
          <a:xfrm>
            <a:off x="2405095" y="1079215"/>
            <a:ext cx="215392" cy="14183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548639" y="1518850"/>
            <a:ext cx="186211" cy="2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515616" y="646176"/>
            <a:ext cx="4064" cy="1971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8864" y="1796288"/>
            <a:ext cx="3799840" cy="12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800352" y="812800"/>
            <a:ext cx="8128" cy="18491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43072" y="869696"/>
            <a:ext cx="0" cy="17800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506" idx="0"/>
          </p:cNvCxnSpPr>
          <p:nvPr/>
        </p:nvCxnSpPr>
        <p:spPr>
          <a:xfrm>
            <a:off x="641745" y="1518850"/>
            <a:ext cx="1877935" cy="2140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19680" y="1540256"/>
            <a:ext cx="1629664" cy="61366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506" idx="0"/>
          </p:cNvCxnSpPr>
          <p:nvPr/>
        </p:nvCxnSpPr>
        <p:spPr>
          <a:xfrm>
            <a:off x="641745" y="1518850"/>
            <a:ext cx="3389743" cy="513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633984" y="597408"/>
            <a:ext cx="12192" cy="20198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702304" y="646176"/>
            <a:ext cx="8129" cy="20238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29920" y="1767840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164081" y="132080"/>
            <a:ext cx="68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lens axis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869185" y="2605024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461009" y="2623312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25902" y="99494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plane</a:t>
            </a:r>
            <a:endParaRPr 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302001" y="128016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image plane</a:t>
            </a:r>
            <a:endParaRPr 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599542" y="1737360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023974" y="1524000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1158037" y="1520046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332992" y="1621536"/>
            <a:ext cx="141155" cy="27161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4202175" y="2013827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1089152" y="898144"/>
            <a:ext cx="1434592" cy="406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792224" y="2560320"/>
            <a:ext cx="719328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19808" y="2381504"/>
            <a:ext cx="2391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72336" y="725424"/>
            <a:ext cx="3241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93216" y="719328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665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>
          <a:xfrm>
            <a:off x="2405095" y="1079215"/>
            <a:ext cx="215392" cy="14183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1710943" y="1531042"/>
            <a:ext cx="186211" cy="2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515616" y="646176"/>
            <a:ext cx="4064" cy="1971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4112" y="1800352"/>
            <a:ext cx="3799840" cy="12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800352" y="812800"/>
            <a:ext cx="8128" cy="18491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43072" y="869696"/>
            <a:ext cx="0" cy="17800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506" idx="0"/>
          </p:cNvCxnSpPr>
          <p:nvPr/>
        </p:nvCxnSpPr>
        <p:spPr>
          <a:xfrm>
            <a:off x="1804049" y="1531042"/>
            <a:ext cx="723832" cy="1752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23744" y="1552448"/>
            <a:ext cx="930656" cy="33324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506" idx="0"/>
          </p:cNvCxnSpPr>
          <p:nvPr/>
        </p:nvCxnSpPr>
        <p:spPr>
          <a:xfrm>
            <a:off x="1804049" y="1531042"/>
            <a:ext cx="1402447" cy="5375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00576" y="601472"/>
            <a:ext cx="8129" cy="20238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81152" y="1812544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241297" y="168656"/>
            <a:ext cx="68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lens axis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869185" y="2605024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461009" y="2623312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679214" y="91366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plane</a:t>
            </a:r>
            <a:endParaRPr 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599542" y="1737360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023974" y="1524000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2243125" y="1544430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195507" y="1679177"/>
            <a:ext cx="96589" cy="35831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3381247" y="2082915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>
            <a:stCxn id="21506" idx="0"/>
          </p:cNvCxnSpPr>
          <p:nvPr/>
        </p:nvCxnSpPr>
        <p:spPr>
          <a:xfrm flipH="1" flipV="1">
            <a:off x="268224" y="898144"/>
            <a:ext cx="1535825" cy="63289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98272" y="694944"/>
            <a:ext cx="2109218" cy="84937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7838" y="121846"/>
            <a:ext cx="1053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>
                <a:latin typeface="Bodoni MT Condensed" panose="02070606080606020203" pitchFamily="18" charset="0"/>
              </a:rPr>
              <a:t>virtual image</a:t>
            </a:r>
          </a:p>
          <a:p>
            <a:pPr algn="ctr"/>
            <a:r>
              <a:rPr lang="en-AU" sz="1400" i="1" dirty="0">
                <a:latin typeface="Bodoni MT Condensed" panose="02070606080606020203" pitchFamily="18" charset="0"/>
              </a:rPr>
              <a:t>at infinity</a:t>
            </a:r>
            <a:endParaRPr lang="en-US" sz="1400" i="1" dirty="0">
              <a:latin typeface="Bodoni MT Condensed" panose="020706060806060202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472" y="1215136"/>
            <a:ext cx="1054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C00000"/>
                </a:solidFill>
              </a:rPr>
              <a:t>“parallel rays”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92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1899921" y="1639825"/>
            <a:ext cx="239042" cy="15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723393" y="1235456"/>
            <a:ext cx="239042" cy="5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1800352" y="678688"/>
            <a:ext cx="12192" cy="1983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43072" y="869696"/>
            <a:ext cx="0" cy="17800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019808" y="1052576"/>
            <a:ext cx="4065" cy="16215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468880" y="485648"/>
            <a:ext cx="79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lens axis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869185" y="2605024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461009" y="2623312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12846" y="152326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plane</a:t>
            </a:r>
            <a:endParaRPr 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583286" y="1741424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162150" y="1739392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2243125" y="1544430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228019" y="1638537"/>
            <a:ext cx="107696" cy="67056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3462527" y="1489572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Image result for image diverging le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9993" r="67584" b="21066"/>
          <a:stretch/>
        </p:blipFill>
        <p:spPr bwMode="auto">
          <a:xfrm>
            <a:off x="2210816" y="1052576"/>
            <a:ext cx="642112" cy="154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515616" y="646176"/>
            <a:ext cx="4064" cy="1971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4112" y="1800352"/>
            <a:ext cx="3799840" cy="12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53073" y="1242498"/>
            <a:ext cx="1666607" cy="2140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519313" y="597408"/>
            <a:ext cx="894447" cy="66134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804418" y="1263904"/>
            <a:ext cx="719326" cy="55067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506" idx="0"/>
          </p:cNvCxnSpPr>
          <p:nvPr/>
        </p:nvCxnSpPr>
        <p:spPr>
          <a:xfrm>
            <a:off x="842914" y="1235456"/>
            <a:ext cx="2538334" cy="8656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01566" y="109654"/>
            <a:ext cx="678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image plane</a:t>
            </a:r>
          </a:p>
          <a:p>
            <a:pPr algn="ctr"/>
            <a:r>
              <a:rPr lang="en-AU" sz="1400" i="1" dirty="0">
                <a:latin typeface="Bodoni MT Condensed" panose="02070606080606020203" pitchFamily="18" charset="0"/>
              </a:rPr>
              <a:t>virtual image</a:t>
            </a:r>
          </a:p>
          <a:p>
            <a:pPr algn="ctr"/>
            <a:endParaRPr lang="en-US" sz="1400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827024" y="648208"/>
            <a:ext cx="12192" cy="1983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27584" y="1759712"/>
            <a:ext cx="99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 axis</a:t>
            </a:r>
            <a:endParaRPr lang="en-US" sz="14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253541" y="1249790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231189" y="1369678"/>
            <a:ext cx="126187" cy="36466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44946" y="1233424"/>
            <a:ext cx="1674734" cy="41249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523744" y="1641856"/>
            <a:ext cx="914400" cy="1219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025906" y="1645920"/>
            <a:ext cx="485646" cy="4064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414272" y="1373632"/>
            <a:ext cx="134112" cy="2844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527808" y="1654048"/>
            <a:ext cx="987552" cy="227584"/>
          </a:xfrm>
          <a:prstGeom prst="line">
            <a:avLst/>
          </a:prstGeom>
          <a:ln>
            <a:solidFill>
              <a:srgbClr val="FF66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2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4112" y="1800352"/>
            <a:ext cx="3442208" cy="812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800352" y="678688"/>
            <a:ext cx="12192" cy="1983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229104" y="184912"/>
            <a:ext cx="57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lens axis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461009" y="209296"/>
            <a:ext cx="67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focal plane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605638" y="1580896"/>
            <a:ext cx="28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</a:t>
            </a:r>
            <a:endParaRPr lang="en-US" sz="1400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2243125" y="1544430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228019" y="1638537"/>
            <a:ext cx="107696" cy="67056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 descr="Image result for image diverging le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9993" r="67584" b="21066"/>
          <a:stretch/>
        </p:blipFill>
        <p:spPr bwMode="auto">
          <a:xfrm>
            <a:off x="2210816" y="1052576"/>
            <a:ext cx="642112" cy="154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515616" y="646176"/>
            <a:ext cx="4064" cy="1971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15616" y="1190752"/>
            <a:ext cx="719328" cy="3129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2880" y="1312672"/>
            <a:ext cx="677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optical</a:t>
            </a:r>
          </a:p>
          <a:p>
            <a:r>
              <a:rPr lang="en-AU" sz="1400" dirty="0"/>
              <a:t> axis</a:t>
            </a:r>
            <a:endParaRPr lang="en-US" sz="14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507488" y="918464"/>
            <a:ext cx="715264" cy="45516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67297" y="1363472"/>
            <a:ext cx="1666607" cy="11106"/>
            <a:chOff x="861201" y="1215136"/>
            <a:chExt cx="1666607" cy="11106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846977" y="1501648"/>
            <a:ext cx="1666607" cy="11106"/>
            <a:chOff x="861201" y="1215136"/>
            <a:chExt cx="1666607" cy="11106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849009" y="1654048"/>
            <a:ext cx="1666607" cy="11106"/>
            <a:chOff x="861201" y="1215136"/>
            <a:chExt cx="1666607" cy="11106"/>
          </a:xfrm>
        </p:grpSpPr>
        <p:cxnSp>
          <p:nvCxnSpPr>
            <p:cNvPr id="57" name="Straight Connector 56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840881" y="1934464"/>
            <a:ext cx="1666607" cy="11106"/>
            <a:chOff x="861201" y="1215136"/>
            <a:chExt cx="1666607" cy="11106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842913" y="2074672"/>
            <a:ext cx="1666607" cy="11106"/>
            <a:chOff x="861201" y="1215136"/>
            <a:chExt cx="1666607" cy="11106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840881" y="2231136"/>
            <a:ext cx="1666607" cy="11106"/>
            <a:chOff x="861201" y="1215136"/>
            <a:chExt cx="1666607" cy="11106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 flipV="1">
            <a:off x="1806093" y="1369568"/>
            <a:ext cx="713587" cy="44446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808480" y="1507744"/>
            <a:ext cx="711200" cy="29667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812544" y="1654048"/>
            <a:ext cx="707136" cy="15036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804416" y="1804416"/>
            <a:ext cx="715264" cy="13411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800352" y="1800352"/>
            <a:ext cx="715264" cy="27228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812544" y="1808480"/>
            <a:ext cx="703072" cy="42672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2523744" y="1483360"/>
            <a:ext cx="715264" cy="16662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65632" y="1804416"/>
            <a:ext cx="237744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523744" y="1934464"/>
            <a:ext cx="715264" cy="13004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511552" y="2068576"/>
            <a:ext cx="723392" cy="27228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519680" y="2227072"/>
            <a:ext cx="723392" cy="41859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7" name="Straight Arrow Connector 21526"/>
          <p:cNvCxnSpPr/>
          <p:nvPr/>
        </p:nvCxnSpPr>
        <p:spPr>
          <a:xfrm>
            <a:off x="1808480" y="2739136"/>
            <a:ext cx="72339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8" name="TextBox 21527"/>
          <p:cNvSpPr txBox="1"/>
          <p:nvPr/>
        </p:nvSpPr>
        <p:spPr>
          <a:xfrm>
            <a:off x="2023872" y="2580640"/>
            <a:ext cx="2343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334821" y="1794366"/>
            <a:ext cx="117856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761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109472" y="1613408"/>
            <a:ext cx="365760" cy="1698752"/>
            <a:chOff x="325120" y="1609344"/>
            <a:chExt cx="365760" cy="1735328"/>
          </a:xfrm>
        </p:grpSpPr>
        <p:sp>
          <p:nvSpPr>
            <p:cNvPr id="20506" name="Rectangle 20505"/>
            <p:cNvSpPr/>
            <p:nvPr/>
          </p:nvSpPr>
          <p:spPr>
            <a:xfrm>
              <a:off x="325120" y="1617472"/>
              <a:ext cx="365760" cy="1727200"/>
            </a:xfrm>
            <a:prstGeom prst="rect">
              <a:avLst/>
            </a:prstGeom>
            <a:noFill/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05" name="Group 20504"/>
            <p:cNvGrpSpPr/>
            <p:nvPr/>
          </p:nvGrpSpPr>
          <p:grpSpPr>
            <a:xfrm>
              <a:off x="337312" y="1609344"/>
              <a:ext cx="353568" cy="1710944"/>
              <a:chOff x="1085088" y="1605280"/>
              <a:chExt cx="353568" cy="1755648"/>
            </a:xfrm>
          </p:grpSpPr>
          <p:sp>
            <p:nvSpPr>
              <p:cNvPr id="49" name="Freeform: Shape 48"/>
              <p:cNvSpPr/>
              <p:nvPr/>
            </p:nvSpPr>
            <p:spPr>
              <a:xfrm flipV="1">
                <a:off x="1085088" y="1896012"/>
                <a:ext cx="353568" cy="1464916"/>
              </a:xfrm>
              <a:custGeom>
                <a:avLst/>
                <a:gdLst>
                  <a:gd name="connsiteX0" fmla="*/ 8128 w 247904"/>
                  <a:gd name="connsiteY0" fmla="*/ 394208 h 402336"/>
                  <a:gd name="connsiteX1" fmla="*/ 60960 w 247904"/>
                  <a:gd name="connsiteY1" fmla="*/ 402336 h 402336"/>
                  <a:gd name="connsiteX2" fmla="*/ 138176 w 247904"/>
                  <a:gd name="connsiteY2" fmla="*/ 398272 h 402336"/>
                  <a:gd name="connsiteX3" fmla="*/ 186944 w 247904"/>
                  <a:gd name="connsiteY3" fmla="*/ 398272 h 402336"/>
                  <a:gd name="connsiteX4" fmla="*/ 235712 w 247904"/>
                  <a:gd name="connsiteY4" fmla="*/ 390144 h 402336"/>
                  <a:gd name="connsiteX5" fmla="*/ 227584 w 247904"/>
                  <a:gd name="connsiteY5" fmla="*/ 361696 h 402336"/>
                  <a:gd name="connsiteX6" fmla="*/ 247904 w 247904"/>
                  <a:gd name="connsiteY6" fmla="*/ 345440 h 402336"/>
                  <a:gd name="connsiteX7" fmla="*/ 219456 w 247904"/>
                  <a:gd name="connsiteY7" fmla="*/ 316992 h 402336"/>
                  <a:gd name="connsiteX8" fmla="*/ 170688 w 247904"/>
                  <a:gd name="connsiteY8" fmla="*/ 280416 h 402336"/>
                  <a:gd name="connsiteX9" fmla="*/ 207264 w 247904"/>
                  <a:gd name="connsiteY9" fmla="*/ 268224 h 402336"/>
                  <a:gd name="connsiteX10" fmla="*/ 207264 w 247904"/>
                  <a:gd name="connsiteY10" fmla="*/ 247904 h 402336"/>
                  <a:gd name="connsiteX11" fmla="*/ 146304 w 247904"/>
                  <a:gd name="connsiteY11" fmla="*/ 215392 h 402336"/>
                  <a:gd name="connsiteX12" fmla="*/ 146304 w 247904"/>
                  <a:gd name="connsiteY12" fmla="*/ 215392 h 402336"/>
                  <a:gd name="connsiteX13" fmla="*/ 174752 w 247904"/>
                  <a:gd name="connsiteY13" fmla="*/ 186944 h 402336"/>
                  <a:gd name="connsiteX14" fmla="*/ 186944 w 247904"/>
                  <a:gd name="connsiteY14" fmla="*/ 158496 h 402336"/>
                  <a:gd name="connsiteX15" fmla="*/ 138176 w 247904"/>
                  <a:gd name="connsiteY15" fmla="*/ 130048 h 402336"/>
                  <a:gd name="connsiteX16" fmla="*/ 166624 w 247904"/>
                  <a:gd name="connsiteY16" fmla="*/ 113792 h 402336"/>
                  <a:gd name="connsiteX17" fmla="*/ 146304 w 247904"/>
                  <a:gd name="connsiteY17" fmla="*/ 89408 h 402336"/>
                  <a:gd name="connsiteX18" fmla="*/ 146304 w 247904"/>
                  <a:gd name="connsiteY18" fmla="*/ 89408 h 402336"/>
                  <a:gd name="connsiteX19" fmla="*/ 130048 w 247904"/>
                  <a:gd name="connsiteY19" fmla="*/ 0 h 402336"/>
                  <a:gd name="connsiteX20" fmla="*/ 109728 w 247904"/>
                  <a:gd name="connsiteY20" fmla="*/ 44704 h 402336"/>
                  <a:gd name="connsiteX21" fmla="*/ 117856 w 247904"/>
                  <a:gd name="connsiteY21" fmla="*/ 85344 h 402336"/>
                  <a:gd name="connsiteX22" fmla="*/ 93472 w 247904"/>
                  <a:gd name="connsiteY22" fmla="*/ 113792 h 402336"/>
                  <a:gd name="connsiteX23" fmla="*/ 93472 w 247904"/>
                  <a:gd name="connsiteY23" fmla="*/ 134112 h 402336"/>
                  <a:gd name="connsiteX24" fmla="*/ 44704 w 247904"/>
                  <a:gd name="connsiteY24" fmla="*/ 174752 h 402336"/>
                  <a:gd name="connsiteX25" fmla="*/ 85344 w 247904"/>
                  <a:gd name="connsiteY25" fmla="*/ 174752 h 402336"/>
                  <a:gd name="connsiteX26" fmla="*/ 69088 w 247904"/>
                  <a:gd name="connsiteY26" fmla="*/ 203200 h 402336"/>
                  <a:gd name="connsiteX27" fmla="*/ 24384 w 247904"/>
                  <a:gd name="connsiteY27" fmla="*/ 231648 h 402336"/>
                  <a:gd name="connsiteX28" fmla="*/ 81280 w 247904"/>
                  <a:gd name="connsiteY28" fmla="*/ 243840 h 402336"/>
                  <a:gd name="connsiteX29" fmla="*/ 28448 w 247904"/>
                  <a:gd name="connsiteY29" fmla="*/ 292608 h 402336"/>
                  <a:gd name="connsiteX30" fmla="*/ 0 w 247904"/>
                  <a:gd name="connsiteY30" fmla="*/ 325120 h 402336"/>
                  <a:gd name="connsiteX31" fmla="*/ 28448 w 247904"/>
                  <a:gd name="connsiteY31" fmla="*/ 341376 h 402336"/>
                  <a:gd name="connsiteX32" fmla="*/ 8128 w 247904"/>
                  <a:gd name="connsiteY32" fmla="*/ 394208 h 40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47904" h="402336">
                    <a:moveTo>
                      <a:pt x="8128" y="394208"/>
                    </a:moveTo>
                    <a:lnTo>
                      <a:pt x="60960" y="402336"/>
                    </a:lnTo>
                    <a:lnTo>
                      <a:pt x="138176" y="398272"/>
                    </a:lnTo>
                    <a:lnTo>
                      <a:pt x="186944" y="398272"/>
                    </a:lnTo>
                    <a:lnTo>
                      <a:pt x="235712" y="390144"/>
                    </a:lnTo>
                    <a:lnTo>
                      <a:pt x="227584" y="361696"/>
                    </a:lnTo>
                    <a:lnTo>
                      <a:pt x="247904" y="345440"/>
                    </a:lnTo>
                    <a:lnTo>
                      <a:pt x="219456" y="316992"/>
                    </a:lnTo>
                    <a:lnTo>
                      <a:pt x="170688" y="280416"/>
                    </a:lnTo>
                    <a:lnTo>
                      <a:pt x="207264" y="268224"/>
                    </a:lnTo>
                    <a:lnTo>
                      <a:pt x="207264" y="247904"/>
                    </a:lnTo>
                    <a:lnTo>
                      <a:pt x="146304" y="215392"/>
                    </a:lnTo>
                    <a:lnTo>
                      <a:pt x="146304" y="215392"/>
                    </a:lnTo>
                    <a:lnTo>
                      <a:pt x="174752" y="186944"/>
                    </a:lnTo>
                    <a:lnTo>
                      <a:pt x="186944" y="158496"/>
                    </a:lnTo>
                    <a:lnTo>
                      <a:pt x="138176" y="130048"/>
                    </a:lnTo>
                    <a:lnTo>
                      <a:pt x="166624" y="113792"/>
                    </a:lnTo>
                    <a:lnTo>
                      <a:pt x="146304" y="89408"/>
                    </a:lnTo>
                    <a:lnTo>
                      <a:pt x="146304" y="89408"/>
                    </a:lnTo>
                    <a:lnTo>
                      <a:pt x="130048" y="0"/>
                    </a:lnTo>
                    <a:lnTo>
                      <a:pt x="109728" y="44704"/>
                    </a:lnTo>
                    <a:lnTo>
                      <a:pt x="117856" y="85344"/>
                    </a:lnTo>
                    <a:lnTo>
                      <a:pt x="93472" y="113792"/>
                    </a:lnTo>
                    <a:lnTo>
                      <a:pt x="93472" y="134112"/>
                    </a:lnTo>
                    <a:lnTo>
                      <a:pt x="44704" y="174752"/>
                    </a:lnTo>
                    <a:lnTo>
                      <a:pt x="85344" y="174752"/>
                    </a:lnTo>
                    <a:lnTo>
                      <a:pt x="69088" y="203200"/>
                    </a:lnTo>
                    <a:lnTo>
                      <a:pt x="24384" y="231648"/>
                    </a:lnTo>
                    <a:lnTo>
                      <a:pt x="81280" y="243840"/>
                    </a:lnTo>
                    <a:lnTo>
                      <a:pt x="28448" y="292608"/>
                    </a:lnTo>
                    <a:lnTo>
                      <a:pt x="0" y="325120"/>
                    </a:lnTo>
                    <a:lnTo>
                      <a:pt x="28448" y="341376"/>
                    </a:lnTo>
                    <a:lnTo>
                      <a:pt x="8128" y="394208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flipV="1">
                <a:off x="1231392" y="1605280"/>
                <a:ext cx="69088" cy="30886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Oval 4"/>
          <p:cNvSpPr/>
          <p:nvPr/>
        </p:nvSpPr>
        <p:spPr>
          <a:xfrm>
            <a:off x="2413223" y="892271"/>
            <a:ext cx="159289" cy="14183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65727" y="1162303"/>
            <a:ext cx="117063" cy="87195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67360" y="1113536"/>
            <a:ext cx="247904" cy="475488"/>
            <a:chOff x="459232" y="2454656"/>
            <a:chExt cx="247904" cy="475488"/>
          </a:xfrm>
        </p:grpSpPr>
        <p:sp>
          <p:nvSpPr>
            <p:cNvPr id="4" name="Freeform: Shape 3"/>
            <p:cNvSpPr/>
            <p:nvPr/>
          </p:nvSpPr>
          <p:spPr>
            <a:xfrm>
              <a:off x="459232" y="2454656"/>
              <a:ext cx="247904" cy="402336"/>
            </a:xfrm>
            <a:custGeom>
              <a:avLst/>
              <a:gdLst>
                <a:gd name="connsiteX0" fmla="*/ 8128 w 247904"/>
                <a:gd name="connsiteY0" fmla="*/ 394208 h 402336"/>
                <a:gd name="connsiteX1" fmla="*/ 60960 w 247904"/>
                <a:gd name="connsiteY1" fmla="*/ 402336 h 402336"/>
                <a:gd name="connsiteX2" fmla="*/ 138176 w 247904"/>
                <a:gd name="connsiteY2" fmla="*/ 398272 h 402336"/>
                <a:gd name="connsiteX3" fmla="*/ 186944 w 247904"/>
                <a:gd name="connsiteY3" fmla="*/ 398272 h 402336"/>
                <a:gd name="connsiteX4" fmla="*/ 235712 w 247904"/>
                <a:gd name="connsiteY4" fmla="*/ 390144 h 402336"/>
                <a:gd name="connsiteX5" fmla="*/ 227584 w 247904"/>
                <a:gd name="connsiteY5" fmla="*/ 361696 h 402336"/>
                <a:gd name="connsiteX6" fmla="*/ 247904 w 247904"/>
                <a:gd name="connsiteY6" fmla="*/ 345440 h 402336"/>
                <a:gd name="connsiteX7" fmla="*/ 219456 w 247904"/>
                <a:gd name="connsiteY7" fmla="*/ 316992 h 402336"/>
                <a:gd name="connsiteX8" fmla="*/ 170688 w 247904"/>
                <a:gd name="connsiteY8" fmla="*/ 280416 h 402336"/>
                <a:gd name="connsiteX9" fmla="*/ 207264 w 247904"/>
                <a:gd name="connsiteY9" fmla="*/ 268224 h 402336"/>
                <a:gd name="connsiteX10" fmla="*/ 207264 w 247904"/>
                <a:gd name="connsiteY10" fmla="*/ 247904 h 402336"/>
                <a:gd name="connsiteX11" fmla="*/ 146304 w 247904"/>
                <a:gd name="connsiteY11" fmla="*/ 215392 h 402336"/>
                <a:gd name="connsiteX12" fmla="*/ 146304 w 247904"/>
                <a:gd name="connsiteY12" fmla="*/ 215392 h 402336"/>
                <a:gd name="connsiteX13" fmla="*/ 174752 w 247904"/>
                <a:gd name="connsiteY13" fmla="*/ 186944 h 402336"/>
                <a:gd name="connsiteX14" fmla="*/ 186944 w 247904"/>
                <a:gd name="connsiteY14" fmla="*/ 158496 h 402336"/>
                <a:gd name="connsiteX15" fmla="*/ 138176 w 247904"/>
                <a:gd name="connsiteY15" fmla="*/ 130048 h 402336"/>
                <a:gd name="connsiteX16" fmla="*/ 166624 w 247904"/>
                <a:gd name="connsiteY16" fmla="*/ 113792 h 402336"/>
                <a:gd name="connsiteX17" fmla="*/ 146304 w 247904"/>
                <a:gd name="connsiteY17" fmla="*/ 89408 h 402336"/>
                <a:gd name="connsiteX18" fmla="*/ 146304 w 247904"/>
                <a:gd name="connsiteY18" fmla="*/ 89408 h 402336"/>
                <a:gd name="connsiteX19" fmla="*/ 130048 w 247904"/>
                <a:gd name="connsiteY19" fmla="*/ 0 h 402336"/>
                <a:gd name="connsiteX20" fmla="*/ 109728 w 247904"/>
                <a:gd name="connsiteY20" fmla="*/ 44704 h 402336"/>
                <a:gd name="connsiteX21" fmla="*/ 117856 w 247904"/>
                <a:gd name="connsiteY21" fmla="*/ 85344 h 402336"/>
                <a:gd name="connsiteX22" fmla="*/ 93472 w 247904"/>
                <a:gd name="connsiteY22" fmla="*/ 113792 h 402336"/>
                <a:gd name="connsiteX23" fmla="*/ 93472 w 247904"/>
                <a:gd name="connsiteY23" fmla="*/ 134112 h 402336"/>
                <a:gd name="connsiteX24" fmla="*/ 44704 w 247904"/>
                <a:gd name="connsiteY24" fmla="*/ 174752 h 402336"/>
                <a:gd name="connsiteX25" fmla="*/ 85344 w 247904"/>
                <a:gd name="connsiteY25" fmla="*/ 174752 h 402336"/>
                <a:gd name="connsiteX26" fmla="*/ 69088 w 247904"/>
                <a:gd name="connsiteY26" fmla="*/ 203200 h 402336"/>
                <a:gd name="connsiteX27" fmla="*/ 24384 w 247904"/>
                <a:gd name="connsiteY27" fmla="*/ 231648 h 402336"/>
                <a:gd name="connsiteX28" fmla="*/ 81280 w 247904"/>
                <a:gd name="connsiteY28" fmla="*/ 243840 h 402336"/>
                <a:gd name="connsiteX29" fmla="*/ 28448 w 247904"/>
                <a:gd name="connsiteY29" fmla="*/ 292608 h 402336"/>
                <a:gd name="connsiteX30" fmla="*/ 0 w 247904"/>
                <a:gd name="connsiteY30" fmla="*/ 325120 h 402336"/>
                <a:gd name="connsiteX31" fmla="*/ 28448 w 247904"/>
                <a:gd name="connsiteY31" fmla="*/ 341376 h 402336"/>
                <a:gd name="connsiteX32" fmla="*/ 8128 w 247904"/>
                <a:gd name="connsiteY32" fmla="*/ 394208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7904" h="402336">
                  <a:moveTo>
                    <a:pt x="8128" y="394208"/>
                  </a:moveTo>
                  <a:lnTo>
                    <a:pt x="60960" y="402336"/>
                  </a:lnTo>
                  <a:lnTo>
                    <a:pt x="138176" y="398272"/>
                  </a:lnTo>
                  <a:lnTo>
                    <a:pt x="186944" y="398272"/>
                  </a:lnTo>
                  <a:lnTo>
                    <a:pt x="235712" y="390144"/>
                  </a:lnTo>
                  <a:lnTo>
                    <a:pt x="227584" y="361696"/>
                  </a:lnTo>
                  <a:lnTo>
                    <a:pt x="247904" y="345440"/>
                  </a:lnTo>
                  <a:lnTo>
                    <a:pt x="219456" y="316992"/>
                  </a:lnTo>
                  <a:lnTo>
                    <a:pt x="170688" y="280416"/>
                  </a:lnTo>
                  <a:lnTo>
                    <a:pt x="207264" y="268224"/>
                  </a:lnTo>
                  <a:lnTo>
                    <a:pt x="207264" y="247904"/>
                  </a:lnTo>
                  <a:lnTo>
                    <a:pt x="146304" y="215392"/>
                  </a:lnTo>
                  <a:lnTo>
                    <a:pt x="146304" y="215392"/>
                  </a:lnTo>
                  <a:lnTo>
                    <a:pt x="174752" y="186944"/>
                  </a:lnTo>
                  <a:lnTo>
                    <a:pt x="186944" y="158496"/>
                  </a:lnTo>
                  <a:lnTo>
                    <a:pt x="138176" y="130048"/>
                  </a:lnTo>
                  <a:lnTo>
                    <a:pt x="166624" y="113792"/>
                  </a:lnTo>
                  <a:lnTo>
                    <a:pt x="146304" y="89408"/>
                  </a:lnTo>
                  <a:lnTo>
                    <a:pt x="146304" y="89408"/>
                  </a:lnTo>
                  <a:lnTo>
                    <a:pt x="130048" y="0"/>
                  </a:lnTo>
                  <a:lnTo>
                    <a:pt x="109728" y="44704"/>
                  </a:lnTo>
                  <a:lnTo>
                    <a:pt x="117856" y="85344"/>
                  </a:lnTo>
                  <a:lnTo>
                    <a:pt x="93472" y="113792"/>
                  </a:lnTo>
                  <a:lnTo>
                    <a:pt x="93472" y="134112"/>
                  </a:lnTo>
                  <a:lnTo>
                    <a:pt x="44704" y="174752"/>
                  </a:lnTo>
                  <a:lnTo>
                    <a:pt x="85344" y="174752"/>
                  </a:lnTo>
                  <a:lnTo>
                    <a:pt x="69088" y="203200"/>
                  </a:lnTo>
                  <a:lnTo>
                    <a:pt x="24384" y="231648"/>
                  </a:lnTo>
                  <a:lnTo>
                    <a:pt x="81280" y="243840"/>
                  </a:lnTo>
                  <a:lnTo>
                    <a:pt x="28448" y="292608"/>
                  </a:lnTo>
                  <a:lnTo>
                    <a:pt x="0" y="325120"/>
                  </a:lnTo>
                  <a:lnTo>
                    <a:pt x="28448" y="341376"/>
                  </a:lnTo>
                  <a:lnTo>
                    <a:pt x="8128" y="394208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56768" y="2865120"/>
              <a:ext cx="45719" cy="650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97408" y="1109472"/>
            <a:ext cx="2991104" cy="7762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357632" y="1601216"/>
            <a:ext cx="4311904" cy="40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2653" y="1095917"/>
            <a:ext cx="1908000" cy="135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9360" y="707136"/>
            <a:ext cx="0" cy="1767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00701" y="1095249"/>
            <a:ext cx="1079683" cy="8554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flipV="1">
            <a:off x="3356864" y="1605280"/>
            <a:ext cx="172720" cy="231648"/>
            <a:chOff x="459232" y="2454656"/>
            <a:chExt cx="247904" cy="475488"/>
          </a:xfrm>
        </p:grpSpPr>
        <p:sp>
          <p:nvSpPr>
            <p:cNvPr id="22" name="Freeform: Shape 21"/>
            <p:cNvSpPr/>
            <p:nvPr/>
          </p:nvSpPr>
          <p:spPr>
            <a:xfrm>
              <a:off x="459232" y="2454656"/>
              <a:ext cx="247904" cy="402336"/>
            </a:xfrm>
            <a:custGeom>
              <a:avLst/>
              <a:gdLst>
                <a:gd name="connsiteX0" fmla="*/ 8128 w 247904"/>
                <a:gd name="connsiteY0" fmla="*/ 394208 h 402336"/>
                <a:gd name="connsiteX1" fmla="*/ 60960 w 247904"/>
                <a:gd name="connsiteY1" fmla="*/ 402336 h 402336"/>
                <a:gd name="connsiteX2" fmla="*/ 138176 w 247904"/>
                <a:gd name="connsiteY2" fmla="*/ 398272 h 402336"/>
                <a:gd name="connsiteX3" fmla="*/ 186944 w 247904"/>
                <a:gd name="connsiteY3" fmla="*/ 398272 h 402336"/>
                <a:gd name="connsiteX4" fmla="*/ 235712 w 247904"/>
                <a:gd name="connsiteY4" fmla="*/ 390144 h 402336"/>
                <a:gd name="connsiteX5" fmla="*/ 227584 w 247904"/>
                <a:gd name="connsiteY5" fmla="*/ 361696 h 402336"/>
                <a:gd name="connsiteX6" fmla="*/ 247904 w 247904"/>
                <a:gd name="connsiteY6" fmla="*/ 345440 h 402336"/>
                <a:gd name="connsiteX7" fmla="*/ 219456 w 247904"/>
                <a:gd name="connsiteY7" fmla="*/ 316992 h 402336"/>
                <a:gd name="connsiteX8" fmla="*/ 170688 w 247904"/>
                <a:gd name="connsiteY8" fmla="*/ 280416 h 402336"/>
                <a:gd name="connsiteX9" fmla="*/ 207264 w 247904"/>
                <a:gd name="connsiteY9" fmla="*/ 268224 h 402336"/>
                <a:gd name="connsiteX10" fmla="*/ 207264 w 247904"/>
                <a:gd name="connsiteY10" fmla="*/ 247904 h 402336"/>
                <a:gd name="connsiteX11" fmla="*/ 146304 w 247904"/>
                <a:gd name="connsiteY11" fmla="*/ 215392 h 402336"/>
                <a:gd name="connsiteX12" fmla="*/ 146304 w 247904"/>
                <a:gd name="connsiteY12" fmla="*/ 215392 h 402336"/>
                <a:gd name="connsiteX13" fmla="*/ 174752 w 247904"/>
                <a:gd name="connsiteY13" fmla="*/ 186944 h 402336"/>
                <a:gd name="connsiteX14" fmla="*/ 186944 w 247904"/>
                <a:gd name="connsiteY14" fmla="*/ 158496 h 402336"/>
                <a:gd name="connsiteX15" fmla="*/ 138176 w 247904"/>
                <a:gd name="connsiteY15" fmla="*/ 130048 h 402336"/>
                <a:gd name="connsiteX16" fmla="*/ 166624 w 247904"/>
                <a:gd name="connsiteY16" fmla="*/ 113792 h 402336"/>
                <a:gd name="connsiteX17" fmla="*/ 146304 w 247904"/>
                <a:gd name="connsiteY17" fmla="*/ 89408 h 402336"/>
                <a:gd name="connsiteX18" fmla="*/ 146304 w 247904"/>
                <a:gd name="connsiteY18" fmla="*/ 89408 h 402336"/>
                <a:gd name="connsiteX19" fmla="*/ 130048 w 247904"/>
                <a:gd name="connsiteY19" fmla="*/ 0 h 402336"/>
                <a:gd name="connsiteX20" fmla="*/ 109728 w 247904"/>
                <a:gd name="connsiteY20" fmla="*/ 44704 h 402336"/>
                <a:gd name="connsiteX21" fmla="*/ 117856 w 247904"/>
                <a:gd name="connsiteY21" fmla="*/ 85344 h 402336"/>
                <a:gd name="connsiteX22" fmla="*/ 93472 w 247904"/>
                <a:gd name="connsiteY22" fmla="*/ 113792 h 402336"/>
                <a:gd name="connsiteX23" fmla="*/ 93472 w 247904"/>
                <a:gd name="connsiteY23" fmla="*/ 134112 h 402336"/>
                <a:gd name="connsiteX24" fmla="*/ 44704 w 247904"/>
                <a:gd name="connsiteY24" fmla="*/ 174752 h 402336"/>
                <a:gd name="connsiteX25" fmla="*/ 85344 w 247904"/>
                <a:gd name="connsiteY25" fmla="*/ 174752 h 402336"/>
                <a:gd name="connsiteX26" fmla="*/ 69088 w 247904"/>
                <a:gd name="connsiteY26" fmla="*/ 203200 h 402336"/>
                <a:gd name="connsiteX27" fmla="*/ 24384 w 247904"/>
                <a:gd name="connsiteY27" fmla="*/ 231648 h 402336"/>
                <a:gd name="connsiteX28" fmla="*/ 81280 w 247904"/>
                <a:gd name="connsiteY28" fmla="*/ 243840 h 402336"/>
                <a:gd name="connsiteX29" fmla="*/ 28448 w 247904"/>
                <a:gd name="connsiteY29" fmla="*/ 292608 h 402336"/>
                <a:gd name="connsiteX30" fmla="*/ 0 w 247904"/>
                <a:gd name="connsiteY30" fmla="*/ 325120 h 402336"/>
                <a:gd name="connsiteX31" fmla="*/ 28448 w 247904"/>
                <a:gd name="connsiteY31" fmla="*/ 341376 h 402336"/>
                <a:gd name="connsiteX32" fmla="*/ 8128 w 247904"/>
                <a:gd name="connsiteY32" fmla="*/ 394208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7904" h="402336">
                  <a:moveTo>
                    <a:pt x="8128" y="394208"/>
                  </a:moveTo>
                  <a:lnTo>
                    <a:pt x="60960" y="402336"/>
                  </a:lnTo>
                  <a:lnTo>
                    <a:pt x="138176" y="398272"/>
                  </a:lnTo>
                  <a:lnTo>
                    <a:pt x="186944" y="398272"/>
                  </a:lnTo>
                  <a:lnTo>
                    <a:pt x="235712" y="390144"/>
                  </a:lnTo>
                  <a:lnTo>
                    <a:pt x="227584" y="361696"/>
                  </a:lnTo>
                  <a:lnTo>
                    <a:pt x="247904" y="345440"/>
                  </a:lnTo>
                  <a:lnTo>
                    <a:pt x="219456" y="316992"/>
                  </a:lnTo>
                  <a:lnTo>
                    <a:pt x="170688" y="280416"/>
                  </a:lnTo>
                  <a:lnTo>
                    <a:pt x="207264" y="268224"/>
                  </a:lnTo>
                  <a:lnTo>
                    <a:pt x="207264" y="247904"/>
                  </a:lnTo>
                  <a:lnTo>
                    <a:pt x="146304" y="215392"/>
                  </a:lnTo>
                  <a:lnTo>
                    <a:pt x="146304" y="215392"/>
                  </a:lnTo>
                  <a:lnTo>
                    <a:pt x="174752" y="186944"/>
                  </a:lnTo>
                  <a:lnTo>
                    <a:pt x="186944" y="158496"/>
                  </a:lnTo>
                  <a:lnTo>
                    <a:pt x="138176" y="130048"/>
                  </a:lnTo>
                  <a:lnTo>
                    <a:pt x="166624" y="113792"/>
                  </a:lnTo>
                  <a:lnTo>
                    <a:pt x="146304" y="89408"/>
                  </a:lnTo>
                  <a:lnTo>
                    <a:pt x="146304" y="89408"/>
                  </a:lnTo>
                  <a:lnTo>
                    <a:pt x="130048" y="0"/>
                  </a:lnTo>
                  <a:lnTo>
                    <a:pt x="109728" y="44704"/>
                  </a:lnTo>
                  <a:lnTo>
                    <a:pt x="117856" y="85344"/>
                  </a:lnTo>
                  <a:lnTo>
                    <a:pt x="93472" y="113792"/>
                  </a:lnTo>
                  <a:lnTo>
                    <a:pt x="93472" y="134112"/>
                  </a:lnTo>
                  <a:lnTo>
                    <a:pt x="44704" y="174752"/>
                  </a:lnTo>
                  <a:lnTo>
                    <a:pt x="85344" y="174752"/>
                  </a:lnTo>
                  <a:lnTo>
                    <a:pt x="69088" y="203200"/>
                  </a:lnTo>
                  <a:lnTo>
                    <a:pt x="24384" y="231648"/>
                  </a:lnTo>
                  <a:lnTo>
                    <a:pt x="81280" y="243840"/>
                  </a:lnTo>
                  <a:lnTo>
                    <a:pt x="28448" y="292608"/>
                  </a:lnTo>
                  <a:lnTo>
                    <a:pt x="0" y="325120"/>
                  </a:lnTo>
                  <a:lnTo>
                    <a:pt x="28448" y="341376"/>
                  </a:lnTo>
                  <a:lnTo>
                    <a:pt x="8128" y="394208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6768" y="2865120"/>
              <a:ext cx="45719" cy="650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3447472" y="1182624"/>
            <a:ext cx="823792" cy="65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47471" y="1840992"/>
            <a:ext cx="283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724656" y="1084883"/>
            <a:ext cx="0" cy="1097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3" name="TextBox 20482"/>
          <p:cNvSpPr txBox="1"/>
          <p:nvPr/>
        </p:nvSpPr>
        <p:spPr>
          <a:xfrm>
            <a:off x="2101089" y="337312"/>
            <a:ext cx="727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objective lens</a:t>
            </a:r>
            <a:endParaRPr lang="en-US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3285745" y="355600"/>
            <a:ext cx="6929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eyepiece lens</a:t>
            </a:r>
            <a:endParaRPr lang="en-US" sz="1050" dirty="0"/>
          </a:p>
        </p:txBody>
      </p:sp>
      <p:sp>
        <p:nvSpPr>
          <p:cNvPr id="20484" name="TextBox 20483"/>
          <p:cNvSpPr txBox="1"/>
          <p:nvPr/>
        </p:nvSpPr>
        <p:spPr>
          <a:xfrm>
            <a:off x="2982976" y="1292352"/>
            <a:ext cx="307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F</a:t>
            </a:r>
            <a:r>
              <a:rPr lang="en-AU" sz="1200" baseline="-25000" dirty="0" err="1"/>
              <a:t>o</a:t>
            </a:r>
            <a:endParaRPr lang="en-US" sz="1200" baseline="-25000" dirty="0"/>
          </a:p>
        </p:txBody>
      </p:sp>
      <p:sp>
        <p:nvSpPr>
          <p:cNvPr id="20485" name="Oval 20484"/>
          <p:cNvSpPr/>
          <p:nvPr/>
        </p:nvSpPr>
        <p:spPr>
          <a:xfrm>
            <a:off x="3117088" y="1580896"/>
            <a:ext cx="45719" cy="457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293872" y="1574800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734816" y="1442720"/>
            <a:ext cx="613664" cy="39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068064" y="1580896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1229981">
            <a:off x="4380990" y="1046597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08" name="Straight Connector 20507"/>
          <p:cNvCxnSpPr/>
          <p:nvPr/>
        </p:nvCxnSpPr>
        <p:spPr>
          <a:xfrm flipH="1">
            <a:off x="1304544" y="1853184"/>
            <a:ext cx="2414016" cy="1491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2" idx="19"/>
          </p:cNvCxnSpPr>
          <p:nvPr/>
        </p:nvCxnSpPr>
        <p:spPr>
          <a:xfrm flipH="1">
            <a:off x="1304544" y="1836928"/>
            <a:ext cx="2142927" cy="15118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1843024" y="1574800"/>
            <a:ext cx="45719" cy="457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737360" y="1591056"/>
            <a:ext cx="307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F</a:t>
            </a:r>
            <a:r>
              <a:rPr lang="en-AU" sz="1200" baseline="-25000" dirty="0" err="1"/>
              <a:t>o</a:t>
            </a:r>
            <a:endParaRPr lang="en-US" sz="1200" baseline="-25000" dirty="0"/>
          </a:p>
        </p:txBody>
      </p:sp>
      <p:sp>
        <p:nvSpPr>
          <p:cNvPr id="84" name="TextBox 83"/>
          <p:cNvSpPr txBox="1"/>
          <p:nvPr/>
        </p:nvSpPr>
        <p:spPr>
          <a:xfrm>
            <a:off x="3163824" y="1290320"/>
            <a:ext cx="304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</a:t>
            </a:r>
            <a:r>
              <a:rPr lang="en-AU" sz="1200" baseline="-25000" dirty="0"/>
              <a:t>e</a:t>
            </a:r>
            <a:endParaRPr lang="en-US" sz="1200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3990848" y="1580896"/>
            <a:ext cx="304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</a:t>
            </a:r>
            <a:r>
              <a:rPr lang="en-AU" sz="1200" baseline="-25000" dirty="0"/>
              <a:t>e</a:t>
            </a:r>
            <a:endParaRPr lang="en-US" sz="1200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264160" y="159308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object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3131312" y="2123440"/>
            <a:ext cx="68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rgbClr val="FF0000"/>
                </a:solidFill>
              </a:rPr>
              <a:t>real image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27584" y="2328672"/>
            <a:ext cx="9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rgbClr val="0070C0"/>
                </a:solidFill>
              </a:rPr>
              <a:t>magnified </a:t>
            </a:r>
            <a:r>
              <a:rPr lang="en-AU" sz="1200" i="1" dirty="0">
                <a:solidFill>
                  <a:srgbClr val="0070C0"/>
                </a:solidFill>
                <a:latin typeface="Bodoni MT" panose="02070603080606020203" pitchFamily="18" charset="0"/>
              </a:rPr>
              <a:t>virtual image</a:t>
            </a:r>
            <a:endParaRPr lang="en-US" sz="1200" i="1" dirty="0">
              <a:solidFill>
                <a:srgbClr val="0070C0"/>
              </a:solidFill>
              <a:latin typeface="Bodoni MT" panose="02070603080606020203" pitchFamily="18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103173" y="1103486"/>
            <a:ext cx="117856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1093013" y="1231502"/>
            <a:ext cx="118059" cy="32402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3531413" y="1841102"/>
            <a:ext cx="117856" cy="0"/>
          </a:xfrm>
          <a:prstGeom prst="straightConnector1">
            <a:avLst/>
          </a:prstGeom>
          <a:ln w="3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3519488" y="1690624"/>
            <a:ext cx="109664" cy="92932"/>
          </a:xfrm>
          <a:prstGeom prst="straightConnector1">
            <a:avLst/>
          </a:prstGeom>
          <a:ln w="3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973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4" descr="Image result for image f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9451" flipV="1">
            <a:off x="564657" y="1294020"/>
            <a:ext cx="1678718" cy="17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Image result for image f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9451" flipV="1">
            <a:off x="2865459" y="1317558"/>
            <a:ext cx="416343" cy="43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image f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80549">
            <a:off x="1234664" y="914317"/>
            <a:ext cx="410089" cy="4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2145792" y="857504"/>
            <a:ext cx="130048" cy="91259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84447" y="487679"/>
            <a:ext cx="117063" cy="16784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57632" y="1320800"/>
            <a:ext cx="4311904" cy="40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450848" y="914400"/>
            <a:ext cx="76809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49472" y="414528"/>
            <a:ext cx="0" cy="2483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48125" y="912369"/>
            <a:ext cx="2197283" cy="11602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42544" y="662432"/>
            <a:ext cx="811600" cy="662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14880" y="731520"/>
            <a:ext cx="2032" cy="1211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3" name="TextBox 20482"/>
          <p:cNvSpPr txBox="1"/>
          <p:nvPr/>
        </p:nvSpPr>
        <p:spPr>
          <a:xfrm>
            <a:off x="1812545" y="341376"/>
            <a:ext cx="727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objective lens</a:t>
            </a:r>
            <a:endParaRPr lang="en-US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3249169" y="46736"/>
            <a:ext cx="6929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eyepiece lens</a:t>
            </a:r>
            <a:endParaRPr lang="en-US" sz="1050" dirty="0"/>
          </a:p>
        </p:txBody>
      </p:sp>
      <p:sp>
        <p:nvSpPr>
          <p:cNvPr id="20484" name="TextBox 20483"/>
          <p:cNvSpPr txBox="1"/>
          <p:nvPr/>
        </p:nvSpPr>
        <p:spPr>
          <a:xfrm>
            <a:off x="2474976" y="999744"/>
            <a:ext cx="307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F</a:t>
            </a:r>
            <a:r>
              <a:rPr lang="en-AU" sz="1200" baseline="-25000" dirty="0" err="1"/>
              <a:t>o</a:t>
            </a:r>
            <a:endParaRPr lang="en-US" sz="1200" baseline="-25000" dirty="0"/>
          </a:p>
        </p:txBody>
      </p:sp>
      <p:sp>
        <p:nvSpPr>
          <p:cNvPr id="39" name="Oval 38"/>
          <p:cNvSpPr/>
          <p:nvPr/>
        </p:nvSpPr>
        <p:spPr>
          <a:xfrm>
            <a:off x="2818384" y="1294384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649472" y="1215136"/>
            <a:ext cx="975360" cy="56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405376" y="1304544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1229981">
            <a:off x="4393183" y="790564"/>
            <a:ext cx="377952" cy="2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08" name="Straight Connector 20507"/>
          <p:cNvCxnSpPr/>
          <p:nvPr/>
        </p:nvCxnSpPr>
        <p:spPr>
          <a:xfrm flipH="1">
            <a:off x="1028192" y="1784096"/>
            <a:ext cx="2629408" cy="14264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207008" y="1320800"/>
            <a:ext cx="2446528" cy="1877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1741424" y="1294384"/>
            <a:ext cx="45719" cy="457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631696" y="1314704"/>
            <a:ext cx="307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F</a:t>
            </a:r>
            <a:r>
              <a:rPr lang="en-AU" sz="1200" baseline="-25000" dirty="0" err="1"/>
              <a:t>o</a:t>
            </a:r>
            <a:endParaRPr lang="en-US" sz="1200" baseline="-25000" dirty="0"/>
          </a:p>
        </p:txBody>
      </p:sp>
      <p:sp>
        <p:nvSpPr>
          <p:cNvPr id="84" name="TextBox 83"/>
          <p:cNvSpPr txBox="1"/>
          <p:nvPr/>
        </p:nvSpPr>
        <p:spPr>
          <a:xfrm>
            <a:off x="2692400" y="1013968"/>
            <a:ext cx="304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</a:t>
            </a:r>
            <a:r>
              <a:rPr lang="en-AU" sz="1200" baseline="-25000" dirty="0"/>
              <a:t>e</a:t>
            </a:r>
            <a:endParaRPr lang="en-US" sz="1200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4295648" y="1320800"/>
            <a:ext cx="304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</a:t>
            </a:r>
            <a:r>
              <a:rPr lang="en-AU" sz="1200" baseline="-25000" dirty="0"/>
              <a:t>e</a:t>
            </a:r>
            <a:endParaRPr lang="en-US" sz="1200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1105408" y="60147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object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2798064" y="774192"/>
            <a:ext cx="68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rgbClr val="FF0000"/>
                </a:solidFill>
              </a:rPr>
              <a:t>real image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1008" y="2454656"/>
            <a:ext cx="9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rgbClr val="0070C0"/>
                </a:solidFill>
              </a:rPr>
              <a:t>magnified </a:t>
            </a:r>
            <a:r>
              <a:rPr lang="en-AU" sz="1200" i="1" dirty="0">
                <a:solidFill>
                  <a:srgbClr val="0070C0"/>
                </a:solidFill>
                <a:latin typeface="Bodoni MT" panose="02070603080606020203" pitchFamily="18" charset="0"/>
              </a:rPr>
              <a:t>virtual image</a:t>
            </a:r>
            <a:endParaRPr lang="en-US" sz="1200" i="1" dirty="0">
              <a:solidFill>
                <a:srgbClr val="0070C0"/>
              </a:solidFill>
              <a:latin typeface="Bodoni MT" panose="02070603080606020203" pitchFamily="18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875333" y="912478"/>
            <a:ext cx="117856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1828597" y="1113646"/>
            <a:ext cx="89611" cy="48658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3925621" y="983488"/>
            <a:ext cx="134315" cy="105774"/>
          </a:xfrm>
          <a:prstGeom prst="straightConnector1">
            <a:avLst/>
          </a:prstGeom>
          <a:ln w="3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4076256" y="1458976"/>
            <a:ext cx="125920" cy="76676"/>
          </a:xfrm>
          <a:prstGeom prst="straightConnector1">
            <a:avLst/>
          </a:prstGeom>
          <a:ln w="3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10816" y="910336"/>
            <a:ext cx="1438656" cy="14467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4" name="Straight Connector 21503"/>
          <p:cNvCxnSpPr/>
          <p:nvPr/>
        </p:nvCxnSpPr>
        <p:spPr>
          <a:xfrm>
            <a:off x="3060192" y="1767840"/>
            <a:ext cx="589280" cy="81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2588768" y="1296416"/>
            <a:ext cx="45719" cy="457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55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 descr="dust, magni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39" y="306514"/>
            <a:ext cx="1188555" cy="10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ffee, magnif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85" y="303840"/>
            <a:ext cx="1094459" cy="10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24615" y="278571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coffee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2231" y="28466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dust</a:t>
            </a:r>
            <a:endParaRPr lang="en-US" sz="1000" b="1" dirty="0">
              <a:solidFill>
                <a:srgbClr val="FFFF00"/>
              </a:solidFill>
            </a:endParaRPr>
          </a:p>
        </p:txBody>
      </p:sp>
      <p:pic>
        <p:nvPicPr>
          <p:cNvPr id="22536" name="Picture 8" descr="fly, larva, magni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4" y="292608"/>
            <a:ext cx="1233068" cy="107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879" y="28060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fly larva</a:t>
            </a:r>
            <a:endParaRPr lang="en-US" sz="1000" b="1" dirty="0">
              <a:solidFill>
                <a:srgbClr val="FFFF00"/>
              </a:solidFill>
            </a:endParaRPr>
          </a:p>
        </p:txBody>
      </p:sp>
      <p:pic>
        <p:nvPicPr>
          <p:cNvPr id="22538" name="Picture 10" descr="thread, needled, magnif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92" y="300736"/>
            <a:ext cx="1109472" cy="10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18391" y="288731"/>
            <a:ext cx="1151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FFFF00"/>
                </a:solidFill>
              </a:rPr>
              <a:t>thread in a needle</a:t>
            </a:r>
            <a:endParaRPr 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82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http://www.pbs.org/wgbh/nova/assets/img/diamond-science/image-05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12981"/>
          <a:stretch/>
        </p:blipFill>
        <p:spPr bwMode="auto">
          <a:xfrm>
            <a:off x="3131663" y="451104"/>
            <a:ext cx="1806511" cy="190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/>
          <p:cNvSpPr/>
          <p:nvPr/>
        </p:nvSpPr>
        <p:spPr>
          <a:xfrm>
            <a:off x="861568" y="1076960"/>
            <a:ext cx="1751584" cy="1211072"/>
          </a:xfrm>
          <a:custGeom>
            <a:avLst/>
            <a:gdLst>
              <a:gd name="connsiteX0" fmla="*/ 406400 w 1751584"/>
              <a:gd name="connsiteY0" fmla="*/ 0 h 1211072"/>
              <a:gd name="connsiteX1" fmla="*/ 1324864 w 1751584"/>
              <a:gd name="connsiteY1" fmla="*/ 8128 h 1211072"/>
              <a:gd name="connsiteX2" fmla="*/ 1751584 w 1751584"/>
              <a:gd name="connsiteY2" fmla="*/ 402336 h 1211072"/>
              <a:gd name="connsiteX3" fmla="*/ 906272 w 1751584"/>
              <a:gd name="connsiteY3" fmla="*/ 1211072 h 1211072"/>
              <a:gd name="connsiteX4" fmla="*/ 0 w 1751584"/>
              <a:gd name="connsiteY4" fmla="*/ 402336 h 1211072"/>
              <a:gd name="connsiteX5" fmla="*/ 406400 w 1751584"/>
              <a:gd name="connsiteY5" fmla="*/ 0 h 121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1584" h="1211072">
                <a:moveTo>
                  <a:pt x="406400" y="0"/>
                </a:moveTo>
                <a:lnTo>
                  <a:pt x="1324864" y="8128"/>
                </a:lnTo>
                <a:lnTo>
                  <a:pt x="1751584" y="402336"/>
                </a:lnTo>
                <a:lnTo>
                  <a:pt x="906272" y="1211072"/>
                </a:lnTo>
                <a:lnTo>
                  <a:pt x="0" y="402336"/>
                </a:lnTo>
                <a:lnTo>
                  <a:pt x="40640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800352" y="719328"/>
            <a:ext cx="0" cy="65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47648" y="1804416"/>
            <a:ext cx="203200" cy="18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89152" y="1247648"/>
            <a:ext cx="239776" cy="6583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28928" y="1906016"/>
            <a:ext cx="678688" cy="1544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00352" y="1089152"/>
            <a:ext cx="203200" cy="967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865376" y="1922272"/>
            <a:ext cx="219456" cy="235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446784" y="503936"/>
            <a:ext cx="351536" cy="5831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93216" y="1243584"/>
            <a:ext cx="284480" cy="70713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5824" y="1950720"/>
            <a:ext cx="560832" cy="17475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17472" y="1081024"/>
            <a:ext cx="325120" cy="104038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316736" y="1836928"/>
            <a:ext cx="195072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853184" y="2044192"/>
            <a:ext cx="166624" cy="158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619504" y="717296"/>
            <a:ext cx="0" cy="65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190752" y="532384"/>
            <a:ext cx="424688" cy="55473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0" name="Arrow: Right 23569"/>
          <p:cNvSpPr/>
          <p:nvPr/>
        </p:nvSpPr>
        <p:spPr>
          <a:xfrm rot="4185399">
            <a:off x="813682" y="952819"/>
            <a:ext cx="398272" cy="14569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73" name="TextBox 23572"/>
          <p:cNvSpPr txBox="1"/>
          <p:nvPr/>
        </p:nvSpPr>
        <p:spPr>
          <a:xfrm>
            <a:off x="288545" y="642112"/>
            <a:ext cx="7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white light</a:t>
            </a:r>
            <a:endParaRPr 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125985" y="1769872"/>
            <a:ext cx="1194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total internal reflection – all incident angles &gt; 24.4</a:t>
            </a:r>
            <a:r>
              <a:rPr lang="en-AU" sz="1200" baseline="30000" dirty="0"/>
              <a:t>o</a:t>
            </a:r>
            <a:endParaRPr lang="en-US" sz="1200" baseline="30000" dirty="0"/>
          </a:p>
        </p:txBody>
      </p:sp>
      <p:sp>
        <p:nvSpPr>
          <p:cNvPr id="61" name="TextBox 60"/>
          <p:cNvSpPr txBox="1"/>
          <p:nvPr/>
        </p:nvSpPr>
        <p:spPr>
          <a:xfrm>
            <a:off x="1729233" y="2153920"/>
            <a:ext cx="1160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total internal reflection – all incident angles &gt; 24.4</a:t>
            </a:r>
            <a:r>
              <a:rPr lang="en-AU" sz="1200" baseline="30000" dirty="0"/>
              <a:t>o</a:t>
            </a:r>
            <a:endParaRPr lang="en-US" sz="1200" baseline="30000" dirty="0"/>
          </a:p>
        </p:txBody>
      </p:sp>
      <p:sp>
        <p:nvSpPr>
          <p:cNvPr id="62" name="TextBox 61"/>
          <p:cNvSpPr txBox="1"/>
          <p:nvPr/>
        </p:nvSpPr>
        <p:spPr>
          <a:xfrm>
            <a:off x="1639825" y="211328"/>
            <a:ext cx="1111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incident angles &lt; 24.4</a:t>
            </a:r>
            <a:r>
              <a:rPr lang="en-AU" sz="1200" baseline="30000" dirty="0"/>
              <a:t>o</a:t>
            </a:r>
            <a:endParaRPr lang="en-AU" sz="1200" dirty="0"/>
          </a:p>
          <a:p>
            <a:pPr algn="ctr"/>
            <a:r>
              <a:rPr lang="en-AU" sz="1200" dirty="0"/>
              <a:t>light is refracted</a:t>
            </a:r>
            <a:endParaRPr lang="en-US" sz="1200" dirty="0"/>
          </a:p>
        </p:txBody>
      </p:sp>
      <p:pic>
        <p:nvPicPr>
          <p:cNvPr id="23575" name="Picture 8" descr="Diamond Gem PNG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536" y="2466848"/>
            <a:ext cx="1442408" cy="88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6" name="Picture 10" descr="Image result for image diamond g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026" y="117856"/>
            <a:ext cx="792226" cy="79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83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05037" y="791548"/>
            <a:ext cx="1676400" cy="17454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565" y="1004908"/>
            <a:ext cx="1337056" cy="133705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81053" y="1577932"/>
            <a:ext cx="264160" cy="26416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Image result for clip art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3934" y="826092"/>
            <a:ext cx="160396" cy="2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>
            <a:stCxn id="10" idx="2"/>
          </p:cNvCxnSpPr>
          <p:nvPr/>
        </p:nvCxnSpPr>
        <p:spPr>
          <a:xfrm flipH="1" flipV="1">
            <a:off x="834331" y="939758"/>
            <a:ext cx="2468346" cy="74334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/>
          <p:cNvSpPr/>
          <p:nvPr/>
        </p:nvSpPr>
        <p:spPr>
          <a:xfrm rot="166767">
            <a:off x="810141" y="899244"/>
            <a:ext cx="2511552" cy="723392"/>
          </a:xfrm>
          <a:custGeom>
            <a:avLst/>
            <a:gdLst>
              <a:gd name="connsiteX0" fmla="*/ 0 w 2511552"/>
              <a:gd name="connsiteY0" fmla="*/ 73922 h 809506"/>
              <a:gd name="connsiteX1" fmla="*/ 881888 w 2511552"/>
              <a:gd name="connsiteY1" fmla="*/ 69858 h 809506"/>
              <a:gd name="connsiteX2" fmla="*/ 2511552 w 2511552"/>
              <a:gd name="connsiteY2" fmla="*/ 809506 h 809506"/>
              <a:gd name="connsiteX3" fmla="*/ 2511552 w 2511552"/>
              <a:gd name="connsiteY3" fmla="*/ 809506 h 8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552" h="809506">
                <a:moveTo>
                  <a:pt x="0" y="73922"/>
                </a:moveTo>
                <a:cubicBezTo>
                  <a:pt x="231648" y="10591"/>
                  <a:pt x="463296" y="-52739"/>
                  <a:pt x="881888" y="69858"/>
                </a:cubicBezTo>
                <a:cubicBezTo>
                  <a:pt x="1300480" y="192455"/>
                  <a:pt x="2511552" y="809506"/>
                  <a:pt x="2511552" y="809506"/>
                </a:cubicBezTo>
                <a:lnTo>
                  <a:pt x="2511552" y="809506"/>
                </a:lnTo>
              </a:path>
            </a:pathLst>
          </a:custGeom>
          <a:noFill/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825954" y="407500"/>
            <a:ext cx="2166555" cy="4972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994541" y="246972"/>
            <a:ext cx="264160" cy="2641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78365" y="220556"/>
            <a:ext cx="1721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apparent position of Sun</a:t>
            </a:r>
            <a:endParaRPr lang="en-US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431677" y="1256876"/>
            <a:ext cx="146304" cy="65024"/>
          </a:xfrm>
          <a:prstGeom prst="straightConnector1">
            <a:avLst/>
          </a:prstGeom>
          <a:ln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97923" y="1596753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true position of Sun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2461294" y="871339"/>
            <a:ext cx="15059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66CC"/>
                </a:solidFill>
              </a:rPr>
              <a:t>actual light path</a:t>
            </a:r>
          </a:p>
          <a:p>
            <a:r>
              <a:rPr lang="en-AU" sz="1200" dirty="0">
                <a:solidFill>
                  <a:srgbClr val="FF66CC"/>
                </a:solidFill>
              </a:rPr>
              <a:t> through atmosphere</a:t>
            </a:r>
            <a:endParaRPr lang="en-US" sz="1200" dirty="0">
              <a:solidFill>
                <a:srgbClr val="FF66CC"/>
              </a:solidFill>
            </a:endParaRPr>
          </a:p>
        </p:txBody>
      </p:sp>
      <p:pic>
        <p:nvPicPr>
          <p:cNvPr id="24582" name="Picture 6" descr="Image result for image setting su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54241" r="22405"/>
          <a:stretch/>
        </p:blipFill>
        <p:spPr bwMode="auto">
          <a:xfrm>
            <a:off x="3351421" y="1932240"/>
            <a:ext cx="1474131" cy="96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Image result for image setting su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5" t="-6200" r="22317" b="56002"/>
          <a:stretch/>
        </p:blipFill>
        <p:spPr bwMode="auto">
          <a:xfrm>
            <a:off x="165502" y="2437020"/>
            <a:ext cx="1808112" cy="11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21115" y="2900426"/>
            <a:ext cx="1938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50000"/>
                  </a:schemeClr>
                </a:solidFill>
              </a:rPr>
              <a:t>Why do we get </a:t>
            </a:r>
            <a:r>
              <a:rPr lang="en-AU" sz="1200" b="1" dirty="0">
                <a:solidFill>
                  <a:srgbClr val="FF0000"/>
                </a:solidFill>
              </a:rPr>
              <a:t>red</a:t>
            </a:r>
            <a:r>
              <a:rPr lang="en-AU" sz="1200" dirty="0">
                <a:solidFill>
                  <a:schemeClr val="accent2">
                    <a:lumMod val="50000"/>
                  </a:schemeClr>
                </a:solidFill>
              </a:rPr>
              <a:t> sunsets?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05187" y="3265109"/>
            <a:ext cx="1958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50000"/>
                  </a:schemeClr>
                </a:solidFill>
              </a:rPr>
              <a:t>Why is the Sun oval shaped?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5089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image mir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2" t="11789" b="5690"/>
          <a:stretch/>
        </p:blipFill>
        <p:spPr bwMode="auto">
          <a:xfrm>
            <a:off x="3397504" y="619760"/>
            <a:ext cx="823913" cy="13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/>
          <p:cNvSpPr/>
          <p:nvPr/>
        </p:nvSpPr>
        <p:spPr>
          <a:xfrm>
            <a:off x="707136" y="1341120"/>
            <a:ext cx="2702560" cy="585216"/>
          </a:xfrm>
          <a:custGeom>
            <a:avLst/>
            <a:gdLst>
              <a:gd name="connsiteX0" fmla="*/ 2702560 w 2718816"/>
              <a:gd name="connsiteY0" fmla="*/ 585216 h 585216"/>
              <a:gd name="connsiteX1" fmla="*/ 8128 w 2718816"/>
              <a:gd name="connsiteY1" fmla="*/ 585216 h 585216"/>
              <a:gd name="connsiteX2" fmla="*/ 0 w 2718816"/>
              <a:gd name="connsiteY2" fmla="*/ 8128 h 585216"/>
              <a:gd name="connsiteX3" fmla="*/ 390144 w 2718816"/>
              <a:gd name="connsiteY3" fmla="*/ 56896 h 585216"/>
              <a:gd name="connsiteX4" fmla="*/ 857504 w 2718816"/>
              <a:gd name="connsiteY4" fmla="*/ 28448 h 585216"/>
              <a:gd name="connsiteX5" fmla="*/ 1239520 w 2718816"/>
              <a:gd name="connsiteY5" fmla="*/ 77216 h 585216"/>
              <a:gd name="connsiteX6" fmla="*/ 1641856 w 2718816"/>
              <a:gd name="connsiteY6" fmla="*/ 0 h 585216"/>
              <a:gd name="connsiteX7" fmla="*/ 2109216 w 2718816"/>
              <a:gd name="connsiteY7" fmla="*/ 69088 h 585216"/>
              <a:gd name="connsiteX8" fmla="*/ 2548128 w 2718816"/>
              <a:gd name="connsiteY8" fmla="*/ 28448 h 585216"/>
              <a:gd name="connsiteX9" fmla="*/ 2710688 w 2718816"/>
              <a:gd name="connsiteY9" fmla="*/ 8128 h 585216"/>
              <a:gd name="connsiteX10" fmla="*/ 2718816 w 2718816"/>
              <a:gd name="connsiteY10" fmla="*/ 12192 h 58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18816" h="585216">
                <a:moveTo>
                  <a:pt x="2702560" y="585216"/>
                </a:moveTo>
                <a:lnTo>
                  <a:pt x="8128" y="585216"/>
                </a:lnTo>
                <a:lnTo>
                  <a:pt x="0" y="8128"/>
                </a:lnTo>
                <a:lnTo>
                  <a:pt x="390144" y="56896"/>
                </a:lnTo>
                <a:lnTo>
                  <a:pt x="857504" y="28448"/>
                </a:lnTo>
                <a:lnTo>
                  <a:pt x="1239520" y="77216"/>
                </a:lnTo>
                <a:lnTo>
                  <a:pt x="1641856" y="0"/>
                </a:lnTo>
                <a:lnTo>
                  <a:pt x="2109216" y="69088"/>
                </a:lnTo>
                <a:lnTo>
                  <a:pt x="2548128" y="28448"/>
                </a:lnTo>
                <a:lnTo>
                  <a:pt x="2710688" y="8128"/>
                </a:lnTo>
                <a:lnTo>
                  <a:pt x="2718816" y="12192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0"/>
          </p:cNvCxnSpPr>
          <p:nvPr/>
        </p:nvCxnSpPr>
        <p:spPr>
          <a:xfrm>
            <a:off x="3393537" y="1926336"/>
            <a:ext cx="820831" cy="81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/>
          <p:cNvSpPr/>
          <p:nvPr/>
        </p:nvSpPr>
        <p:spPr>
          <a:xfrm>
            <a:off x="707136" y="625856"/>
            <a:ext cx="2718816" cy="788416"/>
          </a:xfrm>
          <a:custGeom>
            <a:avLst/>
            <a:gdLst>
              <a:gd name="connsiteX0" fmla="*/ 2698496 w 2718816"/>
              <a:gd name="connsiteY0" fmla="*/ 0 h 788416"/>
              <a:gd name="connsiteX1" fmla="*/ 0 w 2718816"/>
              <a:gd name="connsiteY1" fmla="*/ 0 h 788416"/>
              <a:gd name="connsiteX2" fmla="*/ 0 w 2718816"/>
              <a:gd name="connsiteY2" fmla="*/ 727456 h 788416"/>
              <a:gd name="connsiteX3" fmla="*/ 382016 w 2718816"/>
              <a:gd name="connsiteY3" fmla="*/ 768096 h 788416"/>
              <a:gd name="connsiteX4" fmla="*/ 837184 w 2718816"/>
              <a:gd name="connsiteY4" fmla="*/ 739648 h 788416"/>
              <a:gd name="connsiteX5" fmla="*/ 1247648 w 2718816"/>
              <a:gd name="connsiteY5" fmla="*/ 788416 h 788416"/>
              <a:gd name="connsiteX6" fmla="*/ 1649984 w 2718816"/>
              <a:gd name="connsiteY6" fmla="*/ 715264 h 788416"/>
              <a:gd name="connsiteX7" fmla="*/ 2092960 w 2718816"/>
              <a:gd name="connsiteY7" fmla="*/ 780288 h 788416"/>
              <a:gd name="connsiteX8" fmla="*/ 2718816 w 2718816"/>
              <a:gd name="connsiteY8" fmla="*/ 719328 h 788416"/>
              <a:gd name="connsiteX9" fmla="*/ 2698496 w 2718816"/>
              <a:gd name="connsiteY9" fmla="*/ 0 h 78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8816" h="788416">
                <a:moveTo>
                  <a:pt x="2698496" y="0"/>
                </a:moveTo>
                <a:lnTo>
                  <a:pt x="0" y="0"/>
                </a:lnTo>
                <a:lnTo>
                  <a:pt x="0" y="727456"/>
                </a:lnTo>
                <a:lnTo>
                  <a:pt x="382016" y="768096"/>
                </a:lnTo>
                <a:lnTo>
                  <a:pt x="837184" y="739648"/>
                </a:lnTo>
                <a:lnTo>
                  <a:pt x="1247648" y="788416"/>
                </a:lnTo>
                <a:lnTo>
                  <a:pt x="1649984" y="715264"/>
                </a:lnTo>
                <a:lnTo>
                  <a:pt x="2092960" y="780288"/>
                </a:lnTo>
                <a:lnTo>
                  <a:pt x="2718816" y="719328"/>
                </a:lnTo>
                <a:lnTo>
                  <a:pt x="2698496" y="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75000"/>
                </a:schemeClr>
              </a:gs>
              <a:gs pos="48000">
                <a:schemeClr val="accent1">
                  <a:lumMod val="45000"/>
                  <a:lumOff val="55000"/>
                </a:schemeClr>
              </a:gs>
              <a:gs pos="72000">
                <a:schemeClr val="accent1">
                  <a:lumMod val="45000"/>
                  <a:lumOff val="5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1060704" y="869696"/>
            <a:ext cx="2365248" cy="433028"/>
          </a:xfrm>
          <a:custGeom>
            <a:avLst/>
            <a:gdLst>
              <a:gd name="connsiteX0" fmla="*/ 2296160 w 2296160"/>
              <a:gd name="connsiteY0" fmla="*/ 0 h 433028"/>
              <a:gd name="connsiteX1" fmla="*/ 1194816 w 2296160"/>
              <a:gd name="connsiteY1" fmla="*/ 426720 h 433028"/>
              <a:gd name="connsiteX2" fmla="*/ 0 w 2296160"/>
              <a:gd name="connsiteY2" fmla="*/ 215392 h 43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6160" h="433028">
                <a:moveTo>
                  <a:pt x="2296160" y="0"/>
                </a:moveTo>
                <a:cubicBezTo>
                  <a:pt x="1936834" y="195410"/>
                  <a:pt x="1577509" y="390821"/>
                  <a:pt x="1194816" y="426720"/>
                </a:cubicBezTo>
                <a:cubicBezTo>
                  <a:pt x="812123" y="462619"/>
                  <a:pt x="406061" y="339005"/>
                  <a:pt x="0" y="215392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clip art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9005" y="1028192"/>
            <a:ext cx="23832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161792" y="934720"/>
            <a:ext cx="138176" cy="7315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47392" y="812800"/>
            <a:ext cx="9400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FF"/>
                </a:solidFill>
              </a:rPr>
              <a:t>path of light</a:t>
            </a:r>
            <a:endParaRPr lang="en-US" sz="1200" dirty="0">
              <a:solidFill>
                <a:srgbClr val="0000FF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065381" y="1089152"/>
            <a:ext cx="2409339" cy="65024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32688" y="1586992"/>
            <a:ext cx="1286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hot sandy surface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21712" y="1876667"/>
            <a:ext cx="1883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70C0"/>
                </a:solidFill>
              </a:rPr>
              <a:t>apparent position of object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1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21" y="439230"/>
            <a:ext cx="1603375" cy="83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/>
          <a:stretch/>
        </p:blipFill>
        <p:spPr bwMode="auto">
          <a:xfrm>
            <a:off x="1873504" y="690880"/>
            <a:ext cx="609600" cy="51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Image result for clip art person liste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16" y="800608"/>
            <a:ext cx="500317" cy="8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148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image mir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5" y="191059"/>
            <a:ext cx="1658848" cy="88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Image result for image mir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49"/>
          <a:stretch/>
        </p:blipFill>
        <p:spPr bwMode="auto">
          <a:xfrm>
            <a:off x="3205226" y="191832"/>
            <a:ext cx="1683766" cy="8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Image result for image mir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69" y="191008"/>
            <a:ext cx="1461004" cy="198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6134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image converging lens wave fro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7" y="318325"/>
            <a:ext cx="2630233" cy="137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5290" y="457200"/>
            <a:ext cx="597159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74762" y="1519936"/>
            <a:ext cx="597159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3146" y="162560"/>
            <a:ext cx="773238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8474" y="199136"/>
            <a:ext cx="597159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57856" y="942848"/>
            <a:ext cx="51648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focus</a:t>
            </a:r>
            <a:endParaRPr lang="en-US" sz="1200" dirty="0"/>
          </a:p>
        </p:txBody>
      </p:sp>
      <p:pic>
        <p:nvPicPr>
          <p:cNvPr id="27652" name="Picture 4" descr="Image result for image converging lens wave fro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0" t="3093" b="11978"/>
          <a:stretch/>
        </p:blipFill>
        <p:spPr bwMode="auto">
          <a:xfrm>
            <a:off x="3047999" y="857503"/>
            <a:ext cx="1738313" cy="170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Image result for ripples on wa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83" y="2144454"/>
            <a:ext cx="1278509" cy="9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345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huygens principle im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3"/>
          <a:stretch/>
        </p:blipFill>
        <p:spPr bwMode="auto">
          <a:xfrm>
            <a:off x="245174" y="247333"/>
            <a:ext cx="352425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7856" y="117856"/>
            <a:ext cx="792480" cy="162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5232" y="764032"/>
            <a:ext cx="577088" cy="382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6432" y="166624"/>
            <a:ext cx="646176" cy="40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7216" y="804672"/>
            <a:ext cx="617728" cy="292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856" y="30480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wavefront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408176" y="172720"/>
            <a:ext cx="81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new</a:t>
            </a:r>
          </a:p>
          <a:p>
            <a:r>
              <a:rPr lang="en-AU" sz="1200" dirty="0"/>
              <a:t>wavefront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517648" y="806704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wavefront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527552" y="138176"/>
            <a:ext cx="81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new</a:t>
            </a:r>
          </a:p>
          <a:p>
            <a:r>
              <a:rPr lang="en-AU" sz="1200" dirty="0"/>
              <a:t>wavefront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40512" y="1690624"/>
            <a:ext cx="15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secondary wavelets:</a:t>
            </a:r>
          </a:p>
          <a:p>
            <a:r>
              <a:rPr lang="en-AU" sz="1200" dirty="0"/>
              <a:t>arc of a circle</a:t>
            </a:r>
            <a:endParaRPr lang="en-US" sz="1200" dirty="0"/>
          </a:p>
        </p:txBody>
      </p:sp>
      <p:sp>
        <p:nvSpPr>
          <p:cNvPr id="9" name="Freeform: Shape 8"/>
          <p:cNvSpPr/>
          <p:nvPr/>
        </p:nvSpPr>
        <p:spPr>
          <a:xfrm>
            <a:off x="987552" y="739420"/>
            <a:ext cx="329184" cy="240004"/>
          </a:xfrm>
          <a:custGeom>
            <a:avLst/>
            <a:gdLst>
              <a:gd name="connsiteX0" fmla="*/ 4064 w 329184"/>
              <a:gd name="connsiteY0" fmla="*/ 162788 h 240004"/>
              <a:gd name="connsiteX1" fmla="*/ 4064 w 329184"/>
              <a:gd name="connsiteY1" fmla="*/ 162788 h 240004"/>
              <a:gd name="connsiteX2" fmla="*/ 36576 w 329184"/>
              <a:gd name="connsiteY2" fmla="*/ 138404 h 240004"/>
              <a:gd name="connsiteX3" fmla="*/ 65024 w 329184"/>
              <a:gd name="connsiteY3" fmla="*/ 114020 h 240004"/>
              <a:gd name="connsiteX4" fmla="*/ 105664 w 329184"/>
              <a:gd name="connsiteY4" fmla="*/ 85572 h 240004"/>
              <a:gd name="connsiteX5" fmla="*/ 121920 w 329184"/>
              <a:gd name="connsiteY5" fmla="*/ 61188 h 240004"/>
              <a:gd name="connsiteX6" fmla="*/ 146304 w 329184"/>
              <a:gd name="connsiteY6" fmla="*/ 44932 h 240004"/>
              <a:gd name="connsiteX7" fmla="*/ 170688 w 329184"/>
              <a:gd name="connsiteY7" fmla="*/ 24612 h 240004"/>
              <a:gd name="connsiteX8" fmla="*/ 195072 w 329184"/>
              <a:gd name="connsiteY8" fmla="*/ 16484 h 240004"/>
              <a:gd name="connsiteX9" fmla="*/ 207264 w 329184"/>
              <a:gd name="connsiteY9" fmla="*/ 12420 h 240004"/>
              <a:gd name="connsiteX10" fmla="*/ 300736 w 329184"/>
              <a:gd name="connsiteY10" fmla="*/ 4292 h 240004"/>
              <a:gd name="connsiteX11" fmla="*/ 325120 w 329184"/>
              <a:gd name="connsiteY11" fmla="*/ 4292 h 240004"/>
              <a:gd name="connsiteX12" fmla="*/ 329184 w 329184"/>
              <a:gd name="connsiteY12" fmla="*/ 16484 h 240004"/>
              <a:gd name="connsiteX13" fmla="*/ 321056 w 329184"/>
              <a:gd name="connsiteY13" fmla="*/ 48996 h 240004"/>
              <a:gd name="connsiteX14" fmla="*/ 304800 w 329184"/>
              <a:gd name="connsiteY14" fmla="*/ 73380 h 240004"/>
              <a:gd name="connsiteX15" fmla="*/ 292608 w 329184"/>
              <a:gd name="connsiteY15" fmla="*/ 77444 h 240004"/>
              <a:gd name="connsiteX16" fmla="*/ 284480 w 329184"/>
              <a:gd name="connsiteY16" fmla="*/ 89636 h 240004"/>
              <a:gd name="connsiteX17" fmla="*/ 272288 w 329184"/>
              <a:gd name="connsiteY17" fmla="*/ 93700 h 240004"/>
              <a:gd name="connsiteX18" fmla="*/ 256032 w 329184"/>
              <a:gd name="connsiteY18" fmla="*/ 109956 h 240004"/>
              <a:gd name="connsiteX19" fmla="*/ 243840 w 329184"/>
              <a:gd name="connsiteY19" fmla="*/ 122148 h 240004"/>
              <a:gd name="connsiteX20" fmla="*/ 231648 w 329184"/>
              <a:gd name="connsiteY20" fmla="*/ 130276 h 240004"/>
              <a:gd name="connsiteX21" fmla="*/ 223520 w 329184"/>
              <a:gd name="connsiteY21" fmla="*/ 142468 h 240004"/>
              <a:gd name="connsiteX22" fmla="*/ 211328 w 329184"/>
              <a:gd name="connsiteY22" fmla="*/ 150596 h 240004"/>
              <a:gd name="connsiteX23" fmla="*/ 199136 w 329184"/>
              <a:gd name="connsiteY23" fmla="*/ 166852 h 240004"/>
              <a:gd name="connsiteX24" fmla="*/ 174752 w 329184"/>
              <a:gd name="connsiteY24" fmla="*/ 191236 h 240004"/>
              <a:gd name="connsiteX25" fmla="*/ 154432 w 329184"/>
              <a:gd name="connsiteY25" fmla="*/ 207492 h 240004"/>
              <a:gd name="connsiteX26" fmla="*/ 146304 w 329184"/>
              <a:gd name="connsiteY26" fmla="*/ 219684 h 240004"/>
              <a:gd name="connsiteX27" fmla="*/ 109728 w 329184"/>
              <a:gd name="connsiteY27" fmla="*/ 235940 h 240004"/>
              <a:gd name="connsiteX28" fmla="*/ 97536 w 329184"/>
              <a:gd name="connsiteY28" fmla="*/ 240004 h 240004"/>
              <a:gd name="connsiteX29" fmla="*/ 60960 w 329184"/>
              <a:gd name="connsiteY29" fmla="*/ 235940 h 240004"/>
              <a:gd name="connsiteX30" fmla="*/ 36576 w 329184"/>
              <a:gd name="connsiteY30" fmla="*/ 227812 h 240004"/>
              <a:gd name="connsiteX31" fmla="*/ 24384 w 329184"/>
              <a:gd name="connsiteY31" fmla="*/ 223748 h 240004"/>
              <a:gd name="connsiteX32" fmla="*/ 16256 w 329184"/>
              <a:gd name="connsiteY32" fmla="*/ 211556 h 240004"/>
              <a:gd name="connsiteX33" fmla="*/ 0 w 329184"/>
              <a:gd name="connsiteY33" fmla="*/ 179044 h 240004"/>
              <a:gd name="connsiteX34" fmla="*/ 4064 w 329184"/>
              <a:gd name="connsiteY34" fmla="*/ 195300 h 240004"/>
              <a:gd name="connsiteX35" fmla="*/ 16256 w 329184"/>
              <a:gd name="connsiteY35" fmla="*/ 203428 h 240004"/>
              <a:gd name="connsiteX36" fmla="*/ 12192 w 329184"/>
              <a:gd name="connsiteY36" fmla="*/ 231876 h 240004"/>
              <a:gd name="connsiteX37" fmla="*/ 12192 w 329184"/>
              <a:gd name="connsiteY37" fmla="*/ 219684 h 240004"/>
              <a:gd name="connsiteX38" fmla="*/ 16256 w 329184"/>
              <a:gd name="connsiteY38" fmla="*/ 227812 h 2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29184" h="240004">
                <a:moveTo>
                  <a:pt x="4064" y="162788"/>
                </a:moveTo>
                <a:lnTo>
                  <a:pt x="4064" y="162788"/>
                </a:lnTo>
                <a:cubicBezTo>
                  <a:pt x="14901" y="154660"/>
                  <a:pt x="26091" y="146982"/>
                  <a:pt x="36576" y="138404"/>
                </a:cubicBezTo>
                <a:cubicBezTo>
                  <a:pt x="72196" y="109260"/>
                  <a:pt x="22204" y="143994"/>
                  <a:pt x="65024" y="114020"/>
                </a:cubicBezTo>
                <a:cubicBezTo>
                  <a:pt x="66767" y="112800"/>
                  <a:pt x="101200" y="90594"/>
                  <a:pt x="105664" y="85572"/>
                </a:cubicBezTo>
                <a:cubicBezTo>
                  <a:pt x="112154" y="78271"/>
                  <a:pt x="113792" y="66607"/>
                  <a:pt x="121920" y="61188"/>
                </a:cubicBezTo>
                <a:cubicBezTo>
                  <a:pt x="130048" y="55769"/>
                  <a:pt x="139397" y="51839"/>
                  <a:pt x="146304" y="44932"/>
                </a:cubicBezTo>
                <a:cubicBezTo>
                  <a:pt x="153960" y="37276"/>
                  <a:pt x="160504" y="29138"/>
                  <a:pt x="170688" y="24612"/>
                </a:cubicBezTo>
                <a:cubicBezTo>
                  <a:pt x="178517" y="21132"/>
                  <a:pt x="186944" y="19193"/>
                  <a:pt x="195072" y="16484"/>
                </a:cubicBezTo>
                <a:cubicBezTo>
                  <a:pt x="199136" y="15129"/>
                  <a:pt x="203006" y="12893"/>
                  <a:pt x="207264" y="12420"/>
                </a:cubicBezTo>
                <a:cubicBezTo>
                  <a:pt x="262737" y="6256"/>
                  <a:pt x="231604" y="9230"/>
                  <a:pt x="300736" y="4292"/>
                </a:cubicBezTo>
                <a:cubicBezTo>
                  <a:pt x="308864" y="1583"/>
                  <a:pt x="316992" y="-3836"/>
                  <a:pt x="325120" y="4292"/>
                </a:cubicBezTo>
                <a:cubicBezTo>
                  <a:pt x="328149" y="7321"/>
                  <a:pt x="327829" y="12420"/>
                  <a:pt x="329184" y="16484"/>
                </a:cubicBezTo>
                <a:cubicBezTo>
                  <a:pt x="328058" y="22114"/>
                  <a:pt x="324961" y="41967"/>
                  <a:pt x="321056" y="48996"/>
                </a:cubicBezTo>
                <a:cubicBezTo>
                  <a:pt x="316312" y="57535"/>
                  <a:pt x="314067" y="70291"/>
                  <a:pt x="304800" y="73380"/>
                </a:cubicBezTo>
                <a:lnTo>
                  <a:pt x="292608" y="77444"/>
                </a:lnTo>
                <a:cubicBezTo>
                  <a:pt x="289899" y="81508"/>
                  <a:pt x="288294" y="86585"/>
                  <a:pt x="284480" y="89636"/>
                </a:cubicBezTo>
                <a:cubicBezTo>
                  <a:pt x="281135" y="92312"/>
                  <a:pt x="275317" y="90671"/>
                  <a:pt x="272288" y="93700"/>
                </a:cubicBezTo>
                <a:cubicBezTo>
                  <a:pt x="250613" y="115375"/>
                  <a:pt x="288544" y="99119"/>
                  <a:pt x="256032" y="109956"/>
                </a:cubicBezTo>
                <a:cubicBezTo>
                  <a:pt x="251968" y="114020"/>
                  <a:pt x="248255" y="118469"/>
                  <a:pt x="243840" y="122148"/>
                </a:cubicBezTo>
                <a:cubicBezTo>
                  <a:pt x="240088" y="125275"/>
                  <a:pt x="235102" y="126822"/>
                  <a:pt x="231648" y="130276"/>
                </a:cubicBezTo>
                <a:cubicBezTo>
                  <a:pt x="228194" y="133730"/>
                  <a:pt x="226974" y="139014"/>
                  <a:pt x="223520" y="142468"/>
                </a:cubicBezTo>
                <a:cubicBezTo>
                  <a:pt x="220066" y="145922"/>
                  <a:pt x="214782" y="147142"/>
                  <a:pt x="211328" y="150596"/>
                </a:cubicBezTo>
                <a:cubicBezTo>
                  <a:pt x="206539" y="155385"/>
                  <a:pt x="203667" y="161817"/>
                  <a:pt x="199136" y="166852"/>
                </a:cubicBezTo>
                <a:cubicBezTo>
                  <a:pt x="191446" y="175396"/>
                  <a:pt x="181128" y="181672"/>
                  <a:pt x="174752" y="191236"/>
                </a:cubicBezTo>
                <a:cubicBezTo>
                  <a:pt x="164248" y="206992"/>
                  <a:pt x="171258" y="201883"/>
                  <a:pt x="154432" y="207492"/>
                </a:cubicBezTo>
                <a:cubicBezTo>
                  <a:pt x="151723" y="211556"/>
                  <a:pt x="149758" y="216230"/>
                  <a:pt x="146304" y="219684"/>
                </a:cubicBezTo>
                <a:cubicBezTo>
                  <a:pt x="136644" y="229344"/>
                  <a:pt x="121800" y="231916"/>
                  <a:pt x="109728" y="235940"/>
                </a:cubicBezTo>
                <a:lnTo>
                  <a:pt x="97536" y="240004"/>
                </a:lnTo>
                <a:cubicBezTo>
                  <a:pt x="85344" y="238649"/>
                  <a:pt x="72989" y="238346"/>
                  <a:pt x="60960" y="235940"/>
                </a:cubicBezTo>
                <a:cubicBezTo>
                  <a:pt x="52559" y="234260"/>
                  <a:pt x="44704" y="230521"/>
                  <a:pt x="36576" y="227812"/>
                </a:cubicBezTo>
                <a:lnTo>
                  <a:pt x="24384" y="223748"/>
                </a:lnTo>
                <a:cubicBezTo>
                  <a:pt x="21675" y="219684"/>
                  <a:pt x="17441" y="216294"/>
                  <a:pt x="16256" y="211556"/>
                </a:cubicBezTo>
                <a:cubicBezTo>
                  <a:pt x="6484" y="172467"/>
                  <a:pt x="25658" y="170491"/>
                  <a:pt x="0" y="179044"/>
                </a:cubicBezTo>
                <a:cubicBezTo>
                  <a:pt x="1355" y="184463"/>
                  <a:pt x="966" y="190653"/>
                  <a:pt x="4064" y="195300"/>
                </a:cubicBezTo>
                <a:cubicBezTo>
                  <a:pt x="6773" y="199364"/>
                  <a:pt x="15196" y="198660"/>
                  <a:pt x="16256" y="203428"/>
                </a:cubicBezTo>
                <a:cubicBezTo>
                  <a:pt x="18334" y="212779"/>
                  <a:pt x="14515" y="222583"/>
                  <a:pt x="12192" y="231876"/>
                </a:cubicBezTo>
                <a:cubicBezTo>
                  <a:pt x="11206" y="235819"/>
                  <a:pt x="12192" y="223748"/>
                  <a:pt x="12192" y="219684"/>
                </a:cubicBezTo>
                <a:lnTo>
                  <a:pt x="16256" y="227812"/>
                </a:ln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/>
          <p:cNvSpPr/>
          <p:nvPr/>
        </p:nvSpPr>
        <p:spPr>
          <a:xfrm>
            <a:off x="2816352" y="402336"/>
            <a:ext cx="264160" cy="199136"/>
          </a:xfrm>
          <a:custGeom>
            <a:avLst/>
            <a:gdLst>
              <a:gd name="connsiteX0" fmla="*/ 0 w 264160"/>
              <a:gd name="connsiteY0" fmla="*/ 0 h 199136"/>
              <a:gd name="connsiteX1" fmla="*/ 264160 w 264160"/>
              <a:gd name="connsiteY1" fmla="*/ 154432 h 199136"/>
              <a:gd name="connsiteX2" fmla="*/ 239776 w 264160"/>
              <a:gd name="connsiteY2" fmla="*/ 199136 h 199136"/>
              <a:gd name="connsiteX3" fmla="*/ 142240 w 264160"/>
              <a:gd name="connsiteY3" fmla="*/ 178816 h 199136"/>
              <a:gd name="connsiteX4" fmla="*/ 0 w 264160"/>
              <a:gd name="connsiteY4" fmla="*/ 0 h 19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" h="199136">
                <a:moveTo>
                  <a:pt x="0" y="0"/>
                </a:moveTo>
                <a:lnTo>
                  <a:pt x="264160" y="154432"/>
                </a:lnTo>
                <a:lnTo>
                  <a:pt x="239776" y="199136"/>
                </a:lnTo>
                <a:lnTo>
                  <a:pt x="142240" y="1788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3043936" y="300736"/>
            <a:ext cx="146304" cy="300736"/>
          </a:xfrm>
          <a:custGeom>
            <a:avLst/>
            <a:gdLst>
              <a:gd name="connsiteX0" fmla="*/ 101600 w 146304"/>
              <a:gd name="connsiteY0" fmla="*/ 0 h 300736"/>
              <a:gd name="connsiteX1" fmla="*/ 146304 w 146304"/>
              <a:gd name="connsiteY1" fmla="*/ 174752 h 300736"/>
              <a:gd name="connsiteX2" fmla="*/ 60960 w 146304"/>
              <a:gd name="connsiteY2" fmla="*/ 300736 h 300736"/>
              <a:gd name="connsiteX3" fmla="*/ 0 w 146304"/>
              <a:gd name="connsiteY3" fmla="*/ 178816 h 300736"/>
              <a:gd name="connsiteX4" fmla="*/ 101600 w 146304"/>
              <a:gd name="connsiteY4" fmla="*/ 0 h 30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" h="300736">
                <a:moveTo>
                  <a:pt x="101600" y="0"/>
                </a:moveTo>
                <a:lnTo>
                  <a:pt x="146304" y="174752"/>
                </a:lnTo>
                <a:lnTo>
                  <a:pt x="60960" y="300736"/>
                </a:lnTo>
                <a:lnTo>
                  <a:pt x="0" y="178816"/>
                </a:lnTo>
                <a:lnTo>
                  <a:pt x="1016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4" name="Picture 4" descr="Image result for huygens principle images refl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5"/>
          <a:stretch/>
        </p:blipFill>
        <p:spPr bwMode="auto">
          <a:xfrm>
            <a:off x="105664" y="2268420"/>
            <a:ext cx="2381504" cy="51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49376" y="2796032"/>
            <a:ext cx="78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reflection</a:t>
            </a:r>
            <a:endParaRPr lang="en-US" sz="1200" dirty="0"/>
          </a:p>
        </p:txBody>
      </p:sp>
      <p:pic>
        <p:nvPicPr>
          <p:cNvPr id="20486" name="Picture 6" descr="Image result for huygens principle images refrac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0377" r="21250" b="4306"/>
          <a:stretch/>
        </p:blipFill>
        <p:spPr bwMode="auto">
          <a:xfrm>
            <a:off x="3316224" y="1930400"/>
            <a:ext cx="1137920" cy="120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478784" y="1930400"/>
            <a:ext cx="272288" cy="3535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988816" y="2676144"/>
            <a:ext cx="152400" cy="3921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/>
          <p:cNvSpPr/>
          <p:nvPr/>
        </p:nvSpPr>
        <p:spPr>
          <a:xfrm>
            <a:off x="268224" y="2288032"/>
            <a:ext cx="199136" cy="280416"/>
          </a:xfrm>
          <a:custGeom>
            <a:avLst/>
            <a:gdLst>
              <a:gd name="connsiteX0" fmla="*/ 0 w 199136"/>
              <a:gd name="connsiteY0" fmla="*/ 0 h 280416"/>
              <a:gd name="connsiteX1" fmla="*/ 199136 w 199136"/>
              <a:gd name="connsiteY1" fmla="*/ 121920 h 280416"/>
              <a:gd name="connsiteX2" fmla="*/ 158496 w 199136"/>
              <a:gd name="connsiteY2" fmla="*/ 247904 h 280416"/>
              <a:gd name="connsiteX3" fmla="*/ 36576 w 199136"/>
              <a:gd name="connsiteY3" fmla="*/ 280416 h 280416"/>
              <a:gd name="connsiteX4" fmla="*/ 0 w 199136"/>
              <a:gd name="connsiteY4" fmla="*/ 0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36" h="280416">
                <a:moveTo>
                  <a:pt x="0" y="0"/>
                </a:moveTo>
                <a:lnTo>
                  <a:pt x="199136" y="121920"/>
                </a:lnTo>
                <a:lnTo>
                  <a:pt x="158496" y="247904"/>
                </a:lnTo>
                <a:lnTo>
                  <a:pt x="36576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/>
          <p:cNvSpPr/>
          <p:nvPr/>
        </p:nvSpPr>
        <p:spPr>
          <a:xfrm>
            <a:off x="904240" y="2363216"/>
            <a:ext cx="199136" cy="280416"/>
          </a:xfrm>
          <a:custGeom>
            <a:avLst/>
            <a:gdLst>
              <a:gd name="connsiteX0" fmla="*/ 0 w 199136"/>
              <a:gd name="connsiteY0" fmla="*/ 0 h 280416"/>
              <a:gd name="connsiteX1" fmla="*/ 199136 w 199136"/>
              <a:gd name="connsiteY1" fmla="*/ 121920 h 280416"/>
              <a:gd name="connsiteX2" fmla="*/ 158496 w 199136"/>
              <a:gd name="connsiteY2" fmla="*/ 247904 h 280416"/>
              <a:gd name="connsiteX3" fmla="*/ 36576 w 199136"/>
              <a:gd name="connsiteY3" fmla="*/ 280416 h 280416"/>
              <a:gd name="connsiteX4" fmla="*/ 0 w 199136"/>
              <a:gd name="connsiteY4" fmla="*/ 0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36" h="280416">
                <a:moveTo>
                  <a:pt x="0" y="0"/>
                </a:moveTo>
                <a:lnTo>
                  <a:pt x="199136" y="121920"/>
                </a:lnTo>
                <a:lnTo>
                  <a:pt x="158496" y="247904"/>
                </a:lnTo>
                <a:lnTo>
                  <a:pt x="36576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/>
          <p:cNvSpPr/>
          <p:nvPr/>
        </p:nvSpPr>
        <p:spPr>
          <a:xfrm>
            <a:off x="1400048" y="2342896"/>
            <a:ext cx="199136" cy="280416"/>
          </a:xfrm>
          <a:custGeom>
            <a:avLst/>
            <a:gdLst>
              <a:gd name="connsiteX0" fmla="*/ 0 w 199136"/>
              <a:gd name="connsiteY0" fmla="*/ 0 h 280416"/>
              <a:gd name="connsiteX1" fmla="*/ 199136 w 199136"/>
              <a:gd name="connsiteY1" fmla="*/ 121920 h 280416"/>
              <a:gd name="connsiteX2" fmla="*/ 158496 w 199136"/>
              <a:gd name="connsiteY2" fmla="*/ 247904 h 280416"/>
              <a:gd name="connsiteX3" fmla="*/ 36576 w 199136"/>
              <a:gd name="connsiteY3" fmla="*/ 280416 h 280416"/>
              <a:gd name="connsiteX4" fmla="*/ 0 w 199136"/>
              <a:gd name="connsiteY4" fmla="*/ 0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36" h="280416">
                <a:moveTo>
                  <a:pt x="0" y="0"/>
                </a:moveTo>
                <a:lnTo>
                  <a:pt x="199136" y="121920"/>
                </a:lnTo>
                <a:lnTo>
                  <a:pt x="158496" y="247904"/>
                </a:lnTo>
                <a:lnTo>
                  <a:pt x="36576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/>
          <p:cNvSpPr/>
          <p:nvPr/>
        </p:nvSpPr>
        <p:spPr>
          <a:xfrm>
            <a:off x="2062480" y="2261616"/>
            <a:ext cx="199136" cy="280416"/>
          </a:xfrm>
          <a:custGeom>
            <a:avLst/>
            <a:gdLst>
              <a:gd name="connsiteX0" fmla="*/ 0 w 199136"/>
              <a:gd name="connsiteY0" fmla="*/ 0 h 280416"/>
              <a:gd name="connsiteX1" fmla="*/ 199136 w 199136"/>
              <a:gd name="connsiteY1" fmla="*/ 121920 h 280416"/>
              <a:gd name="connsiteX2" fmla="*/ 158496 w 199136"/>
              <a:gd name="connsiteY2" fmla="*/ 247904 h 280416"/>
              <a:gd name="connsiteX3" fmla="*/ 36576 w 199136"/>
              <a:gd name="connsiteY3" fmla="*/ 280416 h 280416"/>
              <a:gd name="connsiteX4" fmla="*/ 0 w 199136"/>
              <a:gd name="connsiteY4" fmla="*/ 0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36" h="280416">
                <a:moveTo>
                  <a:pt x="0" y="0"/>
                </a:moveTo>
                <a:lnTo>
                  <a:pt x="199136" y="121920"/>
                </a:lnTo>
                <a:lnTo>
                  <a:pt x="158496" y="247904"/>
                </a:lnTo>
                <a:lnTo>
                  <a:pt x="36576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47904" y="2316480"/>
            <a:ext cx="180848" cy="266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04672" y="2393696"/>
            <a:ext cx="203200" cy="2600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489279" y="2426208"/>
            <a:ext cx="176961" cy="1991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121231" y="2355088"/>
            <a:ext cx="152577" cy="1950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850896" y="2871216"/>
            <a:ext cx="79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refraction</a:t>
            </a:r>
            <a:endParaRPr lang="en-US" sz="1200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1450671" y="1398016"/>
            <a:ext cx="296849" cy="2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997535" y="997712"/>
            <a:ext cx="296849" cy="2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466415" y="1233424"/>
            <a:ext cx="276529" cy="1767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145359" y="1505712"/>
            <a:ext cx="191185" cy="2987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3488" y="646176"/>
            <a:ext cx="276352" cy="1503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3182112" y="174752"/>
            <a:ext cx="166624" cy="2844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448639" y="1005840"/>
            <a:ext cx="296849" cy="2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432383" y="599440"/>
            <a:ext cx="296849" cy="2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005663" y="1387856"/>
            <a:ext cx="296849" cy="2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999567" y="605536"/>
            <a:ext cx="296849" cy="2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256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huygens principle images diffra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4533" r="3424" b="6953"/>
          <a:stretch/>
        </p:blipFill>
        <p:spPr bwMode="auto">
          <a:xfrm>
            <a:off x="422656" y="369824"/>
            <a:ext cx="1687590" cy="97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03168" y="353568"/>
            <a:ext cx="45719" cy="556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239008" y="357632"/>
            <a:ext cx="8128" cy="174752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525520" y="908304"/>
            <a:ext cx="4064" cy="120294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52496" y="363728"/>
            <a:ext cx="8128" cy="174752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/>
          <p:cNvSpPr/>
          <p:nvPr/>
        </p:nvSpPr>
        <p:spPr>
          <a:xfrm>
            <a:off x="3576320" y="865632"/>
            <a:ext cx="288544" cy="1235456"/>
          </a:xfrm>
          <a:custGeom>
            <a:avLst/>
            <a:gdLst>
              <a:gd name="connsiteX0" fmla="*/ 0 w 272938"/>
              <a:gd name="connsiteY0" fmla="*/ 0 h 914400"/>
              <a:gd name="connsiteX1" fmla="*/ 199136 w 272938"/>
              <a:gd name="connsiteY1" fmla="*/ 101600 h 914400"/>
              <a:gd name="connsiteX2" fmla="*/ 264160 w 272938"/>
              <a:gd name="connsiteY2" fmla="*/ 373888 h 914400"/>
              <a:gd name="connsiteX3" fmla="*/ 272288 w 272938"/>
              <a:gd name="connsiteY3" fmla="*/ 914400 h 914400"/>
              <a:gd name="connsiteX4" fmla="*/ 272288 w 272938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38" h="914400">
                <a:moveTo>
                  <a:pt x="0" y="0"/>
                </a:moveTo>
                <a:cubicBezTo>
                  <a:pt x="77554" y="19642"/>
                  <a:pt x="155109" y="39285"/>
                  <a:pt x="199136" y="101600"/>
                </a:cubicBezTo>
                <a:cubicBezTo>
                  <a:pt x="243163" y="163915"/>
                  <a:pt x="251968" y="238421"/>
                  <a:pt x="264160" y="373888"/>
                </a:cubicBezTo>
                <a:cubicBezTo>
                  <a:pt x="276352" y="509355"/>
                  <a:pt x="272288" y="914400"/>
                  <a:pt x="272288" y="914400"/>
                </a:cubicBezTo>
                <a:lnTo>
                  <a:pt x="272288" y="914400"/>
                </a:ln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3826256" y="735584"/>
            <a:ext cx="288544" cy="1357376"/>
          </a:xfrm>
          <a:custGeom>
            <a:avLst/>
            <a:gdLst>
              <a:gd name="connsiteX0" fmla="*/ 0 w 272938"/>
              <a:gd name="connsiteY0" fmla="*/ 0 h 914400"/>
              <a:gd name="connsiteX1" fmla="*/ 199136 w 272938"/>
              <a:gd name="connsiteY1" fmla="*/ 101600 h 914400"/>
              <a:gd name="connsiteX2" fmla="*/ 264160 w 272938"/>
              <a:gd name="connsiteY2" fmla="*/ 373888 h 914400"/>
              <a:gd name="connsiteX3" fmla="*/ 272288 w 272938"/>
              <a:gd name="connsiteY3" fmla="*/ 914400 h 914400"/>
              <a:gd name="connsiteX4" fmla="*/ 272288 w 272938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38" h="914400">
                <a:moveTo>
                  <a:pt x="0" y="0"/>
                </a:moveTo>
                <a:cubicBezTo>
                  <a:pt x="77554" y="19642"/>
                  <a:pt x="155109" y="39285"/>
                  <a:pt x="199136" y="101600"/>
                </a:cubicBezTo>
                <a:cubicBezTo>
                  <a:pt x="243163" y="163915"/>
                  <a:pt x="251968" y="238421"/>
                  <a:pt x="264160" y="373888"/>
                </a:cubicBezTo>
                <a:cubicBezTo>
                  <a:pt x="276352" y="509355"/>
                  <a:pt x="272288" y="914400"/>
                  <a:pt x="272288" y="914400"/>
                </a:cubicBezTo>
                <a:lnTo>
                  <a:pt x="272288" y="914400"/>
                </a:ln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>
            <a:off x="4011168" y="581152"/>
            <a:ext cx="345440" cy="1503680"/>
          </a:xfrm>
          <a:custGeom>
            <a:avLst/>
            <a:gdLst>
              <a:gd name="connsiteX0" fmla="*/ 0 w 272938"/>
              <a:gd name="connsiteY0" fmla="*/ 0 h 914400"/>
              <a:gd name="connsiteX1" fmla="*/ 199136 w 272938"/>
              <a:gd name="connsiteY1" fmla="*/ 101600 h 914400"/>
              <a:gd name="connsiteX2" fmla="*/ 264160 w 272938"/>
              <a:gd name="connsiteY2" fmla="*/ 373888 h 914400"/>
              <a:gd name="connsiteX3" fmla="*/ 272288 w 272938"/>
              <a:gd name="connsiteY3" fmla="*/ 914400 h 914400"/>
              <a:gd name="connsiteX4" fmla="*/ 272288 w 272938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38" h="914400">
                <a:moveTo>
                  <a:pt x="0" y="0"/>
                </a:moveTo>
                <a:cubicBezTo>
                  <a:pt x="77554" y="19642"/>
                  <a:pt x="155109" y="39285"/>
                  <a:pt x="199136" y="101600"/>
                </a:cubicBezTo>
                <a:cubicBezTo>
                  <a:pt x="243163" y="163915"/>
                  <a:pt x="251968" y="238421"/>
                  <a:pt x="264160" y="373888"/>
                </a:cubicBezTo>
                <a:cubicBezTo>
                  <a:pt x="276352" y="509355"/>
                  <a:pt x="272288" y="914400"/>
                  <a:pt x="272288" y="914400"/>
                </a:cubicBezTo>
                <a:lnTo>
                  <a:pt x="272288" y="914400"/>
                </a:ln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987040" y="743712"/>
            <a:ext cx="438912" cy="4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013456" y="1265936"/>
            <a:ext cx="438912" cy="4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91104" y="1808480"/>
            <a:ext cx="438912" cy="4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50208" y="1784096"/>
            <a:ext cx="357632" cy="284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33952" y="1328928"/>
            <a:ext cx="377952" cy="731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893312" y="548640"/>
            <a:ext cx="329184" cy="321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631696" y="896112"/>
            <a:ext cx="45719" cy="556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37792" y="264160"/>
            <a:ext cx="45719" cy="556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9504" y="132080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shadow region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3562096" y="262128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shadow region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670304" y="1292352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shadow region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1686560" y="178816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shadow region</a:t>
            </a:r>
            <a:endParaRPr lang="en-US" sz="1000" dirty="0"/>
          </a:p>
        </p:txBody>
      </p:sp>
      <p:cxnSp>
        <p:nvCxnSpPr>
          <p:cNvPr id="21504" name="Straight Connector 21503"/>
          <p:cNvCxnSpPr/>
          <p:nvPr/>
        </p:nvCxnSpPr>
        <p:spPr>
          <a:xfrm>
            <a:off x="781968" y="1117600"/>
            <a:ext cx="4030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88064" y="611632"/>
            <a:ext cx="4030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90624" y="898144"/>
            <a:ext cx="5364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98752" y="824992"/>
            <a:ext cx="5364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9424" y="918464"/>
            <a:ext cx="5364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100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images diffraction around im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22957"/>
          <a:stretch/>
        </p:blipFill>
        <p:spPr bwMode="auto">
          <a:xfrm>
            <a:off x="205868" y="308864"/>
            <a:ext cx="2023866" cy="75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 result for images diffraction around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6"/>
          <a:stretch/>
        </p:blipFill>
        <p:spPr bwMode="auto">
          <a:xfrm>
            <a:off x="117857" y="1380063"/>
            <a:ext cx="2251456" cy="7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536" y="2194560"/>
            <a:ext cx="74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wide gap</a:t>
            </a:r>
          </a:p>
          <a:p>
            <a:r>
              <a:rPr lang="en-AU" sz="1200" dirty="0"/>
              <a:t>   </a:t>
            </a:r>
            <a:r>
              <a:rPr lang="en-AU" sz="1200" i="1" dirty="0">
                <a:sym typeface="Symbol" panose="05050102010706020507" pitchFamily="18" charset="2"/>
              </a:rPr>
              <a:t></a:t>
            </a:r>
            <a:r>
              <a:rPr lang="en-AU" sz="1200" dirty="0">
                <a:sym typeface="Symbol" panose="05050102010706020507" pitchFamily="18" charset="2"/>
              </a:rPr>
              <a:t> &lt;&lt; </a:t>
            </a:r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9088" y="2204720"/>
            <a:ext cx="892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narrow gap</a:t>
            </a:r>
          </a:p>
          <a:p>
            <a:r>
              <a:rPr lang="en-AU" sz="1200" dirty="0"/>
              <a:t>    </a:t>
            </a:r>
            <a:r>
              <a:rPr lang="en-AU" sz="1200" i="1" dirty="0">
                <a:sym typeface="Symbol" panose="05050102010706020507" pitchFamily="18" charset="2"/>
              </a:rPr>
              <a:t></a:t>
            </a:r>
            <a:r>
              <a:rPr lang="en-AU" sz="1200" dirty="0">
                <a:sym typeface="Symbol" panose="05050102010706020507" pitchFamily="18" charset="2"/>
              </a:rPr>
              <a:t> &gt; </a:t>
            </a:r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97152" y="1556512"/>
            <a:ext cx="45719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07312" y="1826768"/>
            <a:ext cx="45719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6560" y="1903984"/>
            <a:ext cx="45719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0624" y="1461008"/>
            <a:ext cx="45719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4112" y="11744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sym typeface="Symbol" panose="05050102010706020507" pitchFamily="18" charset="2"/>
              </a:rPr>
              <a:t>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8224" y="1414272"/>
            <a:ext cx="4064" cy="2032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63296" y="1458976"/>
            <a:ext cx="158496" cy="31292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6448" y="118262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68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diffraction resolution im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5" b="10455"/>
          <a:stretch/>
        </p:blipFill>
        <p:spPr bwMode="auto">
          <a:xfrm>
            <a:off x="2584703" y="343711"/>
            <a:ext cx="1845057" cy="90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electron microscop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60" y="1840992"/>
            <a:ext cx="1217144" cy="9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944" y="2840736"/>
            <a:ext cx="1743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electron micrograph</a:t>
            </a:r>
          </a:p>
          <a:p>
            <a:r>
              <a:rPr lang="en-AU" sz="1200" dirty="0"/>
              <a:t>head of a yellow dung fly</a:t>
            </a:r>
            <a:endParaRPr lang="en-US" sz="1200" dirty="0"/>
          </a:p>
        </p:txBody>
      </p:sp>
      <p:pic>
        <p:nvPicPr>
          <p:cNvPr id="23558" name="Picture 6" descr="Image result for image mites on ski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00"/>
          <a:stretch/>
        </p:blipFill>
        <p:spPr bwMode="auto">
          <a:xfrm>
            <a:off x="2036064" y="1849121"/>
            <a:ext cx="1472715" cy="102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45792" y="2923946"/>
            <a:ext cx="1260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/>
              <a:t>mites on our skin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0405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8176" y="1036320"/>
            <a:ext cx="97536" cy="9753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2080" y="1761744"/>
            <a:ext cx="97536" cy="9753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06144" y="820928"/>
            <a:ext cx="45719" cy="4571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6"/>
            <a:endCxn id="6" idx="2"/>
          </p:cNvCxnSpPr>
          <p:nvPr/>
        </p:nvCxnSpPr>
        <p:spPr>
          <a:xfrm flipV="1">
            <a:off x="235712" y="843788"/>
            <a:ext cx="1170432" cy="241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</p:cNvCxnSpPr>
          <p:nvPr/>
        </p:nvCxnSpPr>
        <p:spPr>
          <a:xfrm flipV="1">
            <a:off x="229616" y="869696"/>
            <a:ext cx="1156208" cy="940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41904" y="5059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=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6896" y="1836928"/>
            <a:ext cx="30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</a:t>
            </a:r>
            <a:r>
              <a:rPr lang="en-AU" sz="1200" baseline="-25000" dirty="0"/>
              <a:t>1</a:t>
            </a:r>
            <a:endParaRPr lang="en-US" sz="1200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46736" y="1103376"/>
            <a:ext cx="30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</a:t>
            </a:r>
            <a:r>
              <a:rPr lang="en-AU" sz="1200" baseline="-25000" dirty="0"/>
              <a:t>1</a:t>
            </a:r>
            <a:endParaRPr lang="en-US" sz="12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73024" y="71120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d</a:t>
            </a:r>
            <a:r>
              <a:rPr lang="en-AU" sz="1200" baseline="-25000" dirty="0"/>
              <a:t>1</a:t>
            </a:r>
            <a:endParaRPr lang="en-US" sz="12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1410208" y="69088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</a:t>
            </a:r>
            <a:endParaRPr lang="en-US" sz="12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818896" y="122936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d</a:t>
            </a:r>
            <a:r>
              <a:rPr lang="en-AU" sz="1200" baseline="-25000" dirty="0"/>
              <a:t>2</a:t>
            </a:r>
            <a:endParaRPr lang="en-US" sz="1200" baseline="-250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1751584" y="364424"/>
            <a:ext cx="1227328" cy="30613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633728" y="56896"/>
            <a:ext cx="2024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constructive interference at P</a:t>
            </a:r>
            <a:endParaRPr lang="en-US" sz="12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1757680" y="671256"/>
            <a:ext cx="1227328" cy="306136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2180336" y="558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3295904" y="372552"/>
            <a:ext cx="1227328" cy="590616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4596384" y="666496"/>
            <a:ext cx="386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27296" y="658368"/>
            <a:ext cx="423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time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1743456" y="991616"/>
            <a:ext cx="1563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path length difference</a:t>
            </a:r>
            <a:endParaRPr lang="en-US" sz="1200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862481"/>
              </p:ext>
            </p:extLst>
          </p:nvPr>
        </p:nvGraphicFramePr>
        <p:xfrm>
          <a:off x="1437259" y="1282510"/>
          <a:ext cx="3276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8" name="Equation" r:id="rId4" imgW="3276360" imgH="342720" progId="Equation.DSMT4">
                  <p:embed/>
                </p:oleObj>
              </mc:Choice>
              <mc:Fallback>
                <p:oleObj name="Equation" r:id="rId4" imgW="32763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7259" y="1282510"/>
                        <a:ext cx="32766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3027680" y="2145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=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1737360" y="2004248"/>
            <a:ext cx="1227328" cy="30613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631696" y="1700784"/>
            <a:ext cx="1955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destructive interference at P</a:t>
            </a:r>
            <a:endParaRPr lang="en-US" sz="12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 flipV="1">
            <a:off x="1755648" y="2315144"/>
            <a:ext cx="1227328" cy="306136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2288032" y="2121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541520" y="2424176"/>
            <a:ext cx="386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496816" y="2416048"/>
            <a:ext cx="423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time</a:t>
            </a:r>
            <a:endParaRPr 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1708912" y="2684272"/>
            <a:ext cx="1563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path length difference</a:t>
            </a:r>
            <a:endParaRPr lang="en-US" sz="1200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096472"/>
              </p:ext>
            </p:extLst>
          </p:nvPr>
        </p:nvGraphicFramePr>
        <p:xfrm>
          <a:off x="751586" y="3044508"/>
          <a:ext cx="4000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9" name="Equation" r:id="rId6" imgW="4000320" imgH="342720" progId="Equation.DSMT4">
                  <p:embed/>
                </p:oleObj>
              </mc:Choice>
              <mc:Fallback>
                <p:oleObj name="Equation" r:id="rId6" imgW="4000320" imgH="342720" progId="Equation.DSMT4">
                  <p:embed/>
                  <p:pic>
                    <p:nvPicPr>
                      <p:cNvPr id="45" name="Object 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1586" y="3044508"/>
                        <a:ext cx="4000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328416" y="2336800"/>
            <a:ext cx="1150112" cy="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438144" y="906272"/>
            <a:ext cx="1127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waves in phase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3391408" y="2294128"/>
            <a:ext cx="982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waves out of</a:t>
            </a:r>
          </a:p>
          <a:p>
            <a:r>
              <a:rPr lang="en-AU" sz="1200" dirty="0"/>
              <a:t>phase by  </a:t>
            </a:r>
            <a:r>
              <a:rPr lang="en-AU" sz="1200" i="1" dirty="0">
                <a:sym typeface="Symbol" panose="05050102010706020507" pitchFamily="18" charset="2"/>
              </a:rPr>
              <a:t>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219052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7585" t="8241" r="24138" b="13900"/>
          <a:stretch/>
        </p:blipFill>
        <p:spPr>
          <a:xfrm>
            <a:off x="1332991" y="617727"/>
            <a:ext cx="1524001" cy="150368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1008" y="434848"/>
            <a:ext cx="377952" cy="581152"/>
            <a:chOff x="467360" y="1332992"/>
            <a:chExt cx="377952" cy="581152"/>
          </a:xfrm>
        </p:grpSpPr>
        <p:sp>
          <p:nvSpPr>
            <p:cNvPr id="7" name="Rectangle 6"/>
            <p:cNvSpPr/>
            <p:nvPr/>
          </p:nvSpPr>
          <p:spPr>
            <a:xfrm>
              <a:off x="467360" y="1332992"/>
              <a:ext cx="373888" cy="58115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475488" y="1337056"/>
              <a:ext cx="369824" cy="577088"/>
            </a:xfrm>
            <a:custGeom>
              <a:avLst/>
              <a:gdLst>
                <a:gd name="connsiteX0" fmla="*/ 0 w 2170176"/>
                <a:gd name="connsiteY0" fmla="*/ 711200 h 2166112"/>
                <a:gd name="connsiteX1" fmla="*/ 0 w 2170176"/>
                <a:gd name="connsiteY1" fmla="*/ 1450848 h 2166112"/>
                <a:gd name="connsiteX2" fmla="*/ 723392 w 2170176"/>
                <a:gd name="connsiteY2" fmla="*/ 1446784 h 2166112"/>
                <a:gd name="connsiteX3" fmla="*/ 723392 w 2170176"/>
                <a:gd name="connsiteY3" fmla="*/ 2166112 h 2166112"/>
                <a:gd name="connsiteX4" fmla="*/ 1446784 w 2170176"/>
                <a:gd name="connsiteY4" fmla="*/ 2157984 h 2166112"/>
                <a:gd name="connsiteX5" fmla="*/ 1438656 w 2170176"/>
                <a:gd name="connsiteY5" fmla="*/ 1434592 h 2166112"/>
                <a:gd name="connsiteX6" fmla="*/ 2162048 w 2170176"/>
                <a:gd name="connsiteY6" fmla="*/ 1434592 h 2166112"/>
                <a:gd name="connsiteX7" fmla="*/ 2170176 w 2170176"/>
                <a:gd name="connsiteY7" fmla="*/ 719328 h 2166112"/>
                <a:gd name="connsiteX8" fmla="*/ 1438656 w 2170176"/>
                <a:gd name="connsiteY8" fmla="*/ 723392 h 2166112"/>
                <a:gd name="connsiteX9" fmla="*/ 1438656 w 2170176"/>
                <a:gd name="connsiteY9" fmla="*/ 0 h 2166112"/>
                <a:gd name="connsiteX10" fmla="*/ 715264 w 2170176"/>
                <a:gd name="connsiteY10" fmla="*/ 4064 h 2166112"/>
                <a:gd name="connsiteX11" fmla="*/ 723392 w 2170176"/>
                <a:gd name="connsiteY11" fmla="*/ 727456 h 2166112"/>
                <a:gd name="connsiteX12" fmla="*/ 0 w 2170176"/>
                <a:gd name="connsiteY12" fmla="*/ 711200 h 216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176" h="2166112">
                  <a:moveTo>
                    <a:pt x="0" y="711200"/>
                  </a:moveTo>
                  <a:lnTo>
                    <a:pt x="0" y="1450848"/>
                  </a:lnTo>
                  <a:lnTo>
                    <a:pt x="723392" y="1446784"/>
                  </a:lnTo>
                  <a:lnTo>
                    <a:pt x="723392" y="2166112"/>
                  </a:lnTo>
                  <a:lnTo>
                    <a:pt x="1446784" y="2157984"/>
                  </a:lnTo>
                  <a:cubicBezTo>
                    <a:pt x="1444075" y="1916853"/>
                    <a:pt x="1441365" y="1675723"/>
                    <a:pt x="1438656" y="1434592"/>
                  </a:cubicBezTo>
                  <a:lnTo>
                    <a:pt x="2162048" y="1434592"/>
                  </a:lnTo>
                  <a:cubicBezTo>
                    <a:pt x="2164757" y="1196171"/>
                    <a:pt x="2167467" y="957749"/>
                    <a:pt x="2170176" y="719328"/>
                  </a:cubicBezTo>
                  <a:lnTo>
                    <a:pt x="1438656" y="723392"/>
                  </a:lnTo>
                  <a:lnTo>
                    <a:pt x="1438656" y="0"/>
                  </a:lnTo>
                  <a:lnTo>
                    <a:pt x="715264" y="4064"/>
                  </a:lnTo>
                  <a:cubicBezTo>
                    <a:pt x="717973" y="245195"/>
                    <a:pt x="720683" y="486325"/>
                    <a:pt x="723392" y="727456"/>
                  </a:cubicBezTo>
                  <a:lnTo>
                    <a:pt x="0" y="7112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394208" y="727456"/>
            <a:ext cx="642112" cy="3535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3888" y="721360"/>
            <a:ext cx="14224" cy="5140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90144" y="690880"/>
            <a:ext cx="804672" cy="3657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9596" y="727639"/>
            <a:ext cx="807412" cy="1826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90144" y="731520"/>
            <a:ext cx="304800" cy="51612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743" y="1053655"/>
            <a:ext cx="1892546" cy="9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887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2608" y="524256"/>
            <a:ext cx="955040" cy="727456"/>
            <a:chOff x="365760" y="577088"/>
            <a:chExt cx="955040" cy="727456"/>
          </a:xfrm>
        </p:grpSpPr>
        <p:sp>
          <p:nvSpPr>
            <p:cNvPr id="4" name="Rectangle 3"/>
            <p:cNvSpPr/>
            <p:nvPr/>
          </p:nvSpPr>
          <p:spPr>
            <a:xfrm>
              <a:off x="365760" y="581152"/>
              <a:ext cx="946912" cy="71526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377952" y="577088"/>
              <a:ext cx="942848" cy="727456"/>
            </a:xfrm>
            <a:custGeom>
              <a:avLst/>
              <a:gdLst>
                <a:gd name="connsiteX0" fmla="*/ 0 w 942848"/>
                <a:gd name="connsiteY0" fmla="*/ 0 h 727456"/>
                <a:gd name="connsiteX1" fmla="*/ 942848 w 942848"/>
                <a:gd name="connsiteY1" fmla="*/ 361696 h 727456"/>
                <a:gd name="connsiteX2" fmla="*/ 0 w 942848"/>
                <a:gd name="connsiteY2" fmla="*/ 727456 h 727456"/>
                <a:gd name="connsiteX3" fmla="*/ 0 w 942848"/>
                <a:gd name="connsiteY3" fmla="*/ 0 h 72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848" h="727456">
                  <a:moveTo>
                    <a:pt x="0" y="0"/>
                  </a:moveTo>
                  <a:lnTo>
                    <a:pt x="942848" y="361696"/>
                  </a:lnTo>
                  <a:lnTo>
                    <a:pt x="0" y="727456"/>
                  </a:lnTo>
                  <a:cubicBezTo>
                    <a:pt x="1355" y="486325"/>
                    <a:pt x="2709" y="24519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0938" t="17916" r="26339" b="17315"/>
          <a:stretch/>
        </p:blipFill>
        <p:spPr bwMode="auto">
          <a:xfrm>
            <a:off x="1836928" y="880177"/>
            <a:ext cx="1357376" cy="12859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/>
          <a:srcRect l="12125" t="13626" r="8921" b="12702"/>
          <a:stretch/>
        </p:blipFill>
        <p:spPr bwMode="auto">
          <a:xfrm>
            <a:off x="3326595" y="861156"/>
            <a:ext cx="1587710" cy="1323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21792" y="861568"/>
            <a:ext cx="833120" cy="556768"/>
            <a:chOff x="373888" y="690880"/>
            <a:chExt cx="833120" cy="556768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94208" y="727456"/>
              <a:ext cx="642112" cy="35356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373888" y="721360"/>
              <a:ext cx="14224" cy="51409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90144" y="690880"/>
              <a:ext cx="804672" cy="3657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99596" y="727639"/>
              <a:ext cx="807412" cy="182697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90144" y="731520"/>
              <a:ext cx="304800" cy="51612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0329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2608" y="528320"/>
            <a:ext cx="946912" cy="71526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1696" y="743712"/>
            <a:ext cx="829056" cy="321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7136" y="829056"/>
            <a:ext cx="833120" cy="556768"/>
            <a:chOff x="373888" y="690880"/>
            <a:chExt cx="833120" cy="55676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394208" y="727456"/>
              <a:ext cx="642112" cy="35356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73888" y="721360"/>
              <a:ext cx="14224" cy="51409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90144" y="690880"/>
              <a:ext cx="804672" cy="3657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99596" y="727639"/>
              <a:ext cx="807412" cy="182697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0144" y="731520"/>
              <a:ext cx="304800" cy="51612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/>
          <p:nvPr/>
        </p:nvPicPr>
        <p:blipFill rotWithShape="1">
          <a:blip r:embed="rId2"/>
          <a:srcRect l="25513" t="7500" r="22012" b="11111"/>
          <a:stretch/>
        </p:blipFill>
        <p:spPr bwMode="auto">
          <a:xfrm>
            <a:off x="1662176" y="386079"/>
            <a:ext cx="1211072" cy="10308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3"/>
          <a:srcRect l="27257" t="19722" r="23264" b="8611"/>
          <a:stretch/>
        </p:blipFill>
        <p:spPr bwMode="auto">
          <a:xfrm>
            <a:off x="2929858" y="410463"/>
            <a:ext cx="1304830" cy="1064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530" name="Picture 2" descr="Image result for image diffraction from a circular aper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29" y="1737682"/>
            <a:ext cx="1278191" cy="12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55600" y="2078736"/>
            <a:ext cx="946912" cy="71526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4256" y="2198624"/>
            <a:ext cx="629920" cy="5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770128" y="2379472"/>
            <a:ext cx="833120" cy="556768"/>
            <a:chOff x="373888" y="690880"/>
            <a:chExt cx="833120" cy="556768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394208" y="727456"/>
              <a:ext cx="642112" cy="353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73888" y="721360"/>
              <a:ext cx="14224" cy="514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90144" y="690880"/>
              <a:ext cx="804672" cy="365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99596" y="727639"/>
              <a:ext cx="807412" cy="1826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0144" y="731520"/>
              <a:ext cx="304800" cy="5161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70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hristian Dopp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807" y="971295"/>
            <a:ext cx="1070293" cy="103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9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52" y="686816"/>
            <a:ext cx="1345438" cy="134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clip art person liste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960" y="1349248"/>
            <a:ext cx="500317" cy="8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856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3156" y="123080"/>
            <a:ext cx="2415107" cy="2458466"/>
            <a:chOff x="452308" y="488840"/>
            <a:chExt cx="2415107" cy="2458466"/>
          </a:xfrm>
        </p:grpSpPr>
        <p:pic>
          <p:nvPicPr>
            <p:cNvPr id="21506" name="Picture 2" descr="Image result for image diffraction from a sli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08" y="488840"/>
              <a:ext cx="2415107" cy="245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910785" y="656149"/>
              <a:ext cx="925253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AU" sz="1200" dirty="0">
                  <a:solidFill>
                    <a:srgbClr val="FF0000"/>
                  </a:solidFill>
                </a:rPr>
                <a:t> = 0.16 nm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37201" y="1267781"/>
              <a:ext cx="922047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AU" sz="1200" dirty="0">
                  <a:solidFill>
                    <a:srgbClr val="FF0000"/>
                  </a:solidFill>
                </a:rPr>
                <a:t> = 0.08 nm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31105" y="1879413"/>
              <a:ext cx="922047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AU" sz="1200" dirty="0">
                  <a:solidFill>
                    <a:srgbClr val="FF0000"/>
                  </a:solidFill>
                </a:rPr>
                <a:t> = 0.04 nm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25009" y="2503237"/>
              <a:ext cx="922047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AU" sz="1200" dirty="0">
                  <a:solidFill>
                    <a:srgbClr val="FF0000"/>
                  </a:solidFill>
                </a:rPr>
                <a:t> = 0.02 nm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8496" y="2688677"/>
            <a:ext cx="464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Red light from a helium–neon laser. </a:t>
            </a:r>
            <a:r>
              <a:rPr lang="en-AU" sz="1200" dirty="0" err="1"/>
              <a:t>HeNe</a:t>
            </a:r>
            <a:r>
              <a:rPr lang="en-AU" sz="1200" dirty="0"/>
              <a:t> laser, is a type of gas laser whose gain medium consists of a mixture of 85% He and 15% Ne inside of a small bore capillary tube and excited by a DC electrical discharge. 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9136" y="304800"/>
            <a:ext cx="946912" cy="833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048" y="321056"/>
            <a:ext cx="45719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0240" y="686816"/>
            <a:ext cx="833120" cy="556768"/>
            <a:chOff x="373888" y="690880"/>
            <a:chExt cx="833120" cy="5567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394208" y="727456"/>
              <a:ext cx="642112" cy="353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73888" y="721360"/>
              <a:ext cx="14224" cy="514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90144" y="690880"/>
              <a:ext cx="804672" cy="365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99596" y="727639"/>
              <a:ext cx="807412" cy="1826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90144" y="731520"/>
              <a:ext cx="304800" cy="5161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23520" y="1345184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slit width </a:t>
            </a:r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962640"/>
              </p:ext>
            </p:extLst>
          </p:nvPr>
        </p:nvGraphicFramePr>
        <p:xfrm>
          <a:off x="702247" y="48324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Equation" r:id="rId4" imgW="1041120" imgH="241200" progId="Equation.DSMT4">
                  <p:embed/>
                </p:oleObj>
              </mc:Choice>
              <mc:Fallback>
                <p:oleObj name="Equation" r:id="rId4" imgW="1041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247" y="48324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814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36666" r="12760" b="12778"/>
          <a:stretch/>
        </p:blipFill>
        <p:spPr bwMode="auto">
          <a:xfrm>
            <a:off x="3366888" y="129572"/>
            <a:ext cx="1308972" cy="13578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554" name="Picture 2" descr="Image result for image diffraction from a circular aper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1" y="66642"/>
            <a:ext cx="1629663" cy="163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image diffraction from a circular apert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12569" r="2740" b="2412"/>
          <a:stretch/>
        </p:blipFill>
        <p:spPr bwMode="auto">
          <a:xfrm>
            <a:off x="983489" y="2332736"/>
            <a:ext cx="121076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28889" r="20833" b="21666"/>
          <a:stretch/>
        </p:blipFill>
        <p:spPr bwMode="auto">
          <a:xfrm>
            <a:off x="3756120" y="2036064"/>
            <a:ext cx="1226344" cy="1243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0" t="7223" r="10677" b="11388"/>
          <a:stretch/>
        </p:blipFill>
        <p:spPr bwMode="auto">
          <a:xfrm>
            <a:off x="2332736" y="2011680"/>
            <a:ext cx="1349248" cy="1280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86944" y="1820672"/>
            <a:ext cx="46573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640" y="109728"/>
            <a:ext cx="160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Far field: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Fraunhofer</a:t>
            </a:r>
            <a:r>
              <a:rPr lang="en-AU" sz="1200" dirty="0"/>
              <a:t> Diffraction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80848" y="1867408"/>
            <a:ext cx="141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Near field:</a:t>
            </a:r>
          </a:p>
          <a:p>
            <a:r>
              <a:rPr lang="en-AU" sz="1200" dirty="0"/>
              <a:t> Fresnel Diffraction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503168" y="1463040"/>
            <a:ext cx="1075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centre spot bight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3297936" y="3188208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centre spot dark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5335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image diffraction razor blade"/>
          <p:cNvSpPr>
            <a:spLocks noChangeAspect="1" noChangeArrowheads="1"/>
          </p:cNvSpPr>
          <p:nvPr/>
        </p:nvSpPr>
        <p:spPr bwMode="auto">
          <a:xfrm>
            <a:off x="2366963" y="1647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0" name="Picture 4" descr="Image result for image diffraction razor bla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2" r="3165" b="11791"/>
          <a:stretch/>
        </p:blipFill>
        <p:spPr bwMode="auto">
          <a:xfrm rot="16200000">
            <a:off x="-110421" y="439119"/>
            <a:ext cx="1787224" cy="122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image diffraction razor bla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4" t="9292" r="41448" b="71760"/>
          <a:stretch/>
        </p:blipFill>
        <p:spPr bwMode="auto">
          <a:xfrm rot="5400000" flipH="1">
            <a:off x="1289792" y="346945"/>
            <a:ext cx="1784097" cy="14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15451" y="579221"/>
            <a:ext cx="1797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enlarged view of the area outside the geometric shadow of the razor blade’s edge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914761" y="1716359"/>
            <a:ext cx="1797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interference fringes</a:t>
            </a:r>
            <a:endParaRPr lang="en-US" sz="1200" dirty="0"/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 flipV="1">
            <a:off x="2300481" y="1506071"/>
            <a:ext cx="614280" cy="3487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12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5600"/>
          <p:cNvSpPr/>
          <p:nvPr/>
        </p:nvSpPr>
        <p:spPr>
          <a:xfrm>
            <a:off x="591671" y="2329444"/>
            <a:ext cx="3864478" cy="1175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http://2.bp.blogspot.com/_WNUq4C4b4J8/SlpNwZucU-I/AAAAAAAAAGU/fpVsHIi8YSc/s400/Diffrac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0"/>
          <a:stretch/>
        </p:blipFill>
        <p:spPr bwMode="auto">
          <a:xfrm>
            <a:off x="614363" y="371475"/>
            <a:ext cx="3810000" cy="18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3047" y="397205"/>
            <a:ext cx="77617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0B050"/>
                </a:solidFill>
                <a:sym typeface="Symbol" panose="05050102010706020507" pitchFamily="18" charset="2"/>
              </a:rPr>
              <a:t></a:t>
            </a:r>
            <a:r>
              <a:rPr lang="en-US" sz="1000" b="1" dirty="0">
                <a:solidFill>
                  <a:srgbClr val="00B050"/>
                </a:solidFill>
                <a:sym typeface="Symbol" panose="05050102010706020507" pitchFamily="18" charset="2"/>
              </a:rPr>
              <a:t> = 532 nm</a:t>
            </a:r>
            <a:endParaRPr lang="en-US" sz="1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358" y="1298503"/>
            <a:ext cx="77617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FF0000"/>
                </a:solidFill>
                <a:sym typeface="Symbol" panose="05050102010706020507" pitchFamily="18" charset="2"/>
              </a:rPr>
              <a:t></a:t>
            </a:r>
            <a:r>
              <a:rPr lang="en-US" sz="1000" b="1" dirty="0">
                <a:solidFill>
                  <a:srgbClr val="FF0000"/>
                </a:solidFill>
                <a:sym typeface="Symbol" panose="05050102010706020507" pitchFamily="18" charset="2"/>
              </a:rPr>
              <a:t> = 670 nm</a:t>
            </a:r>
            <a:endParaRPr 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24609" y="699247"/>
            <a:ext cx="244116" cy="0"/>
          </a:xfrm>
          <a:prstGeom prst="straightConnector1">
            <a:avLst/>
          </a:prstGeom>
          <a:ln w="1905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395645" y="1973614"/>
            <a:ext cx="326867" cy="0"/>
          </a:xfrm>
          <a:prstGeom prst="straightConnector1">
            <a:avLst/>
          </a:prstGeom>
          <a:ln w="1905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35033" y="1146102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FF00"/>
                </a:solidFill>
              </a:rPr>
              <a:t>1</a:t>
            </a:r>
            <a:r>
              <a:rPr lang="en-AU" sz="1000" baseline="30000" dirty="0">
                <a:solidFill>
                  <a:srgbClr val="FFFF00"/>
                </a:solidFill>
              </a:rPr>
              <a:t>st</a:t>
            </a:r>
            <a:r>
              <a:rPr lang="en-AU" sz="1000" dirty="0">
                <a:solidFill>
                  <a:srgbClr val="FFFF00"/>
                </a:solidFill>
              </a:rPr>
              <a:t> order minimum</a:t>
            </a:r>
            <a:endParaRPr lang="en-US" sz="1000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180492" y="868887"/>
            <a:ext cx="256529" cy="2606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67390" y="1439180"/>
            <a:ext cx="224118" cy="29859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21123" y="1145414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FF00"/>
                </a:solidFill>
              </a:rPr>
              <a:t>2</a:t>
            </a:r>
            <a:r>
              <a:rPr lang="en-AU" sz="1000" baseline="30000" dirty="0">
                <a:solidFill>
                  <a:srgbClr val="FFFF00"/>
                </a:solidFill>
              </a:rPr>
              <a:t>ndt</a:t>
            </a:r>
            <a:r>
              <a:rPr lang="en-AU" sz="1000" dirty="0">
                <a:solidFill>
                  <a:srgbClr val="FFFF00"/>
                </a:solidFill>
              </a:rPr>
              <a:t> order minimum</a:t>
            </a:r>
            <a:endParaRPr lang="en-US" sz="1000" dirty="0">
              <a:solidFill>
                <a:srgbClr val="FFFF00"/>
              </a:solidFill>
            </a:endParaRP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2866639" y="1391635"/>
            <a:ext cx="584625" cy="3785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809401" y="881300"/>
            <a:ext cx="612213" cy="1993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10106" t="-3829" r="1795" b="3829"/>
          <a:stretch/>
        </p:blipFill>
        <p:spPr>
          <a:xfrm>
            <a:off x="1584684" y="2292206"/>
            <a:ext cx="1957064" cy="1212304"/>
          </a:xfrm>
          <a:prstGeom prst="rect">
            <a:avLst/>
          </a:prstGeom>
        </p:spPr>
      </p:pic>
      <p:cxnSp>
        <p:nvCxnSpPr>
          <p:cNvPr id="25600" name="Straight Connector 25599"/>
          <p:cNvCxnSpPr/>
          <p:nvPr/>
        </p:nvCxnSpPr>
        <p:spPr>
          <a:xfrm>
            <a:off x="2714238" y="1812250"/>
            <a:ext cx="0" cy="162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99094" y="1807423"/>
            <a:ext cx="0" cy="162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85445" y="27756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FF00"/>
                </a:solidFill>
              </a:rPr>
              <a:t>intensity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20434" y="282870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FF00"/>
                </a:solidFill>
              </a:rPr>
              <a:t>central maximum</a:t>
            </a:r>
            <a:endParaRPr lang="en-US" sz="1000" dirty="0">
              <a:solidFill>
                <a:srgbClr val="FFFF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2561148" y="2648037"/>
            <a:ext cx="633046" cy="19446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830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33642" y="373224"/>
            <a:ext cx="5142" cy="8134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31610" y="1666240"/>
            <a:ext cx="3110" cy="8052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63392" y="203200"/>
            <a:ext cx="0" cy="2255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30656" y="1414272"/>
            <a:ext cx="2316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8" name="Picture 4" descr="Image result for diffraction pattern single slit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9" r="7766" b="39776"/>
          <a:stretch/>
        </p:blipFill>
        <p:spPr bwMode="auto">
          <a:xfrm rot="16200000">
            <a:off x="1881632" y="950976"/>
            <a:ext cx="2029968" cy="7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845312" y="1198880"/>
            <a:ext cx="0" cy="47955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897" y="1312325"/>
            <a:ext cx="222062" cy="228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83488" y="2535936"/>
            <a:ext cx="2288032" cy="406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14144" y="2393696"/>
            <a:ext cx="2952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30656" y="894080"/>
            <a:ext cx="2312416" cy="516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225861"/>
              </p:ext>
            </p:extLst>
          </p:nvPr>
        </p:nvGraphicFramePr>
        <p:xfrm>
          <a:off x="1583881" y="1255776"/>
          <a:ext cx="118935" cy="16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9" name="Equation" r:id="rId4" imgW="139680" imgH="190440" progId="Equation.DSMT4">
                  <p:embed/>
                </p:oleObj>
              </mc:Choice>
              <mc:Fallback>
                <p:oleObj name="Equation" r:id="rId4" imgW="139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3881" y="1255776"/>
                        <a:ext cx="118935" cy="16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Freeform: Shape 23"/>
          <p:cNvSpPr/>
          <p:nvPr/>
        </p:nvSpPr>
        <p:spPr>
          <a:xfrm>
            <a:off x="1686560" y="1235456"/>
            <a:ext cx="105862" cy="178816"/>
          </a:xfrm>
          <a:custGeom>
            <a:avLst/>
            <a:gdLst>
              <a:gd name="connsiteX0" fmla="*/ 0 w 105862"/>
              <a:gd name="connsiteY0" fmla="*/ 0 h 178816"/>
              <a:gd name="connsiteX1" fmla="*/ 105664 w 105862"/>
              <a:gd name="connsiteY1" fmla="*/ 77216 h 178816"/>
              <a:gd name="connsiteX2" fmla="*/ 28448 w 105862"/>
              <a:gd name="connsiteY2" fmla="*/ 178816 h 178816"/>
              <a:gd name="connsiteX3" fmla="*/ 28448 w 105862"/>
              <a:gd name="connsiteY3" fmla="*/ 178816 h 17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62" h="178816">
                <a:moveTo>
                  <a:pt x="0" y="0"/>
                </a:moveTo>
                <a:cubicBezTo>
                  <a:pt x="50461" y="23707"/>
                  <a:pt x="100923" y="47414"/>
                  <a:pt x="105664" y="77216"/>
                </a:cubicBezTo>
                <a:cubicBezTo>
                  <a:pt x="110405" y="107018"/>
                  <a:pt x="28448" y="178816"/>
                  <a:pt x="28448" y="178816"/>
                </a:cubicBezTo>
                <a:lnTo>
                  <a:pt x="28448" y="178816"/>
                </a:ln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92608" y="345440"/>
            <a:ext cx="0" cy="2186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1360" y="351536"/>
            <a:ext cx="0" cy="2186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8000" y="353568"/>
            <a:ext cx="0" cy="2186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184" y="343408"/>
            <a:ext cx="0" cy="2186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39776" y="1426464"/>
            <a:ext cx="422656" cy="4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82448" y="2426208"/>
            <a:ext cx="233680" cy="203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632" name="Object 266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425836"/>
              </p:ext>
            </p:extLst>
          </p:nvPr>
        </p:nvGraphicFramePr>
        <p:xfrm>
          <a:off x="309563" y="2487740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0" name="Equation" r:id="rId6" imgW="152280" imgH="190440" progId="Equation.DSMT4">
                  <p:embed/>
                </p:oleObj>
              </mc:Choice>
              <mc:Fallback>
                <p:oleObj name="Equation" r:id="rId6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563" y="2487740"/>
                        <a:ext cx="1524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692491" y="2620774"/>
            <a:ext cx="62228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A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33" name="TextBox 26632"/>
          <p:cNvSpPr txBox="1"/>
          <p:nvPr/>
        </p:nvSpPr>
        <p:spPr>
          <a:xfrm>
            <a:off x="3267088" y="166991"/>
            <a:ext cx="1624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condition for minimum</a:t>
            </a:r>
            <a:endParaRPr lang="en-US" sz="1200" dirty="0"/>
          </a:p>
        </p:txBody>
      </p:sp>
      <p:graphicFrame>
        <p:nvGraphicFramePr>
          <p:cNvPr id="26634" name="Object 266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471887"/>
              </p:ext>
            </p:extLst>
          </p:nvPr>
        </p:nvGraphicFramePr>
        <p:xfrm>
          <a:off x="3703112" y="1022028"/>
          <a:ext cx="1200983" cy="517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1" name="Equation" r:id="rId8" imgW="1384200" imgH="596880" progId="Equation.DSMT4">
                  <p:embed/>
                </p:oleObj>
              </mc:Choice>
              <mc:Fallback>
                <p:oleObj name="Equation" r:id="rId8" imgW="138420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03112" y="1022028"/>
                        <a:ext cx="1200983" cy="517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5" name="TextBox 26634"/>
          <p:cNvSpPr txBox="1"/>
          <p:nvPr/>
        </p:nvSpPr>
        <p:spPr>
          <a:xfrm>
            <a:off x="0" y="40640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incident plane wave</a:t>
            </a:r>
            <a:endParaRPr lang="en-US" sz="1000" dirty="0"/>
          </a:p>
        </p:txBody>
      </p:sp>
      <p:sp>
        <p:nvSpPr>
          <p:cNvPr id="26636" name="TextBox 26635"/>
          <p:cNvSpPr txBox="1"/>
          <p:nvPr/>
        </p:nvSpPr>
        <p:spPr>
          <a:xfrm>
            <a:off x="3600517" y="1565852"/>
            <a:ext cx="1439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At a </a:t>
            </a:r>
            <a:r>
              <a:rPr lang="en-AU" sz="1000" b="1" dirty="0">
                <a:solidFill>
                  <a:srgbClr val="7030A0"/>
                </a:solidFill>
              </a:rPr>
              <a:t>minimum</a:t>
            </a:r>
            <a:r>
              <a:rPr lang="en-AU" sz="1000" dirty="0"/>
              <a:t>, the waves arriving from the slit are out of phase and interfere destructively.</a:t>
            </a:r>
            <a:endParaRPr lang="en-US" sz="1000" dirty="0"/>
          </a:p>
        </p:txBody>
      </p:sp>
      <p:sp>
        <p:nvSpPr>
          <p:cNvPr id="26637" name="TextBox 26636"/>
          <p:cNvSpPr txBox="1"/>
          <p:nvPr/>
        </p:nvSpPr>
        <p:spPr>
          <a:xfrm>
            <a:off x="1394358" y="62064"/>
            <a:ext cx="1346844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000" dirty="0" err="1"/>
              <a:t>Fraunhofer</a:t>
            </a:r>
            <a:r>
              <a:rPr lang="en-AU" sz="1000" dirty="0"/>
              <a:t> Diffraction</a:t>
            </a:r>
            <a:endParaRPr lang="en-US" sz="1000" dirty="0"/>
          </a:p>
        </p:txBody>
      </p:sp>
      <p:pic>
        <p:nvPicPr>
          <p:cNvPr id="26638" name="Picture 10" descr="Image result for diffraction pattern single slit imag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6" b="41960"/>
          <a:stretch/>
        </p:blipFill>
        <p:spPr bwMode="auto">
          <a:xfrm rot="5400000">
            <a:off x="2746927" y="1332294"/>
            <a:ext cx="1406767" cy="28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640" name="Straight Arrow Connector 26639"/>
          <p:cNvCxnSpPr>
            <a:stCxn id="26633" idx="2"/>
          </p:cNvCxnSpPr>
          <p:nvPr/>
        </p:nvCxnSpPr>
        <p:spPr>
          <a:xfrm flipH="1">
            <a:off x="3483823" y="443990"/>
            <a:ext cx="595507" cy="74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43" name="Group 26642"/>
          <p:cNvGrpSpPr/>
          <p:nvPr/>
        </p:nvGrpSpPr>
        <p:grpSpPr>
          <a:xfrm rot="18453451">
            <a:off x="3571006" y="2854512"/>
            <a:ext cx="210718" cy="704154"/>
            <a:chOff x="2880037" y="2826721"/>
            <a:chExt cx="291524" cy="670284"/>
          </a:xfrm>
        </p:grpSpPr>
        <p:sp>
          <p:nvSpPr>
            <p:cNvPr id="26642" name="Rectangle 26641"/>
            <p:cNvSpPr/>
            <p:nvPr/>
          </p:nvSpPr>
          <p:spPr>
            <a:xfrm rot="19368813">
              <a:off x="2880037" y="2826721"/>
              <a:ext cx="291524" cy="6702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19368813">
              <a:off x="3008461" y="2913518"/>
              <a:ext cx="45719" cy="517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 flipH="1" flipV="1">
            <a:off x="3670644" y="3205963"/>
            <a:ext cx="3506" cy="228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0" descr="Image result for diffraction pattern single slit imag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6" b="41960"/>
          <a:stretch/>
        </p:blipFill>
        <p:spPr bwMode="auto">
          <a:xfrm rot="5400000">
            <a:off x="3567485" y="2569650"/>
            <a:ext cx="568056" cy="11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/>
          <p:cNvCxnSpPr>
            <a:stCxn id="26642" idx="3"/>
          </p:cNvCxnSpPr>
          <p:nvPr/>
        </p:nvCxnSpPr>
        <p:spPr>
          <a:xfrm flipV="1">
            <a:off x="3677047" y="2945940"/>
            <a:ext cx="141918" cy="155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52" name="TextBox 26651"/>
          <p:cNvSpPr txBox="1"/>
          <p:nvPr/>
        </p:nvSpPr>
        <p:spPr>
          <a:xfrm>
            <a:off x="670283" y="3293495"/>
            <a:ext cx="2983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 horizontal slit produces a vertical diffraction pattern</a:t>
            </a:r>
            <a:endParaRPr lang="en-US" sz="1000" dirty="0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3624500" y="2763889"/>
            <a:ext cx="107576" cy="285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442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x ray diffractio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" y="341376"/>
            <a:ext cx="2135268" cy="115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Image result for x ray diffraction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335" y="402336"/>
            <a:ext cx="954009" cy="9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Image result for DNA double helix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44672" y="395942"/>
            <a:ext cx="1515872" cy="10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9888" y="1231392"/>
            <a:ext cx="8819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photographic</a:t>
            </a:r>
          </a:p>
          <a:p>
            <a:pPr algn="ctr"/>
            <a:r>
              <a:rPr lang="en-AU" sz="1000" dirty="0"/>
              <a:t>plate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83500" y="1444752"/>
            <a:ext cx="112053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X ray diffraction pattern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457564" y="1463040"/>
            <a:ext cx="11205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DNA double-helix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796" y="1312672"/>
            <a:ext cx="112053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lead sheets with small openings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297742" y="1014384"/>
            <a:ext cx="522737" cy="1681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crystal</a:t>
            </a:r>
            <a:endParaRPr lang="en-US" sz="1000" dirty="0"/>
          </a:p>
        </p:txBody>
      </p:sp>
      <p:sp>
        <p:nvSpPr>
          <p:cNvPr id="5" name="Freeform: Shape 4"/>
          <p:cNvSpPr/>
          <p:nvPr/>
        </p:nvSpPr>
        <p:spPr>
          <a:xfrm>
            <a:off x="1458976" y="694944"/>
            <a:ext cx="251968" cy="101600"/>
          </a:xfrm>
          <a:custGeom>
            <a:avLst/>
            <a:gdLst>
              <a:gd name="connsiteX0" fmla="*/ 0 w 251968"/>
              <a:gd name="connsiteY0" fmla="*/ 0 h 101600"/>
              <a:gd name="connsiteX1" fmla="*/ 251968 w 251968"/>
              <a:gd name="connsiteY1" fmla="*/ 12192 h 101600"/>
              <a:gd name="connsiteX2" fmla="*/ 239776 w 251968"/>
              <a:gd name="connsiteY2" fmla="*/ 85344 h 101600"/>
              <a:gd name="connsiteX3" fmla="*/ 162560 w 251968"/>
              <a:gd name="connsiteY3" fmla="*/ 101600 h 101600"/>
              <a:gd name="connsiteX4" fmla="*/ 0 w 251968"/>
              <a:gd name="connsiteY4" fmla="*/ 97536 h 101600"/>
              <a:gd name="connsiteX5" fmla="*/ 0 w 251968"/>
              <a:gd name="connsiteY5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968" h="101600">
                <a:moveTo>
                  <a:pt x="0" y="0"/>
                </a:moveTo>
                <a:lnTo>
                  <a:pt x="251968" y="12192"/>
                </a:lnTo>
                <a:lnTo>
                  <a:pt x="239776" y="85344"/>
                </a:lnTo>
                <a:lnTo>
                  <a:pt x="162560" y="101600"/>
                </a:lnTo>
                <a:lnTo>
                  <a:pt x="0" y="975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512" y="77632"/>
            <a:ext cx="5227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X ray tube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4682" y="1069248"/>
            <a:ext cx="1514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-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25162" y="412912"/>
            <a:ext cx="15141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+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17600" y="144272"/>
            <a:ext cx="72339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diffraction pattern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45896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 result for image reflection from CD surf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83"/>
          <a:stretch/>
        </p:blipFill>
        <p:spPr bwMode="auto">
          <a:xfrm>
            <a:off x="245125" y="1101344"/>
            <a:ext cx="1156955" cy="62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08480" y="1328928"/>
            <a:ext cx="938784" cy="105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87472" y="1322832"/>
            <a:ext cx="938784" cy="105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6304" y="1326896"/>
            <a:ext cx="938784" cy="105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2864" y="1227328"/>
            <a:ext cx="239776" cy="1056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04464" y="1221232"/>
            <a:ext cx="239776" cy="1056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8896" y="1223264"/>
            <a:ext cx="239776" cy="1056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18816" y="182880"/>
            <a:ext cx="694944" cy="0"/>
          </a:xfrm>
          <a:prstGeom prst="straightConnector1">
            <a:avLst/>
          </a:prstGeom>
          <a:ln w="1905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71424" y="564896"/>
            <a:ext cx="12192" cy="49174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9088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incident light</a:t>
            </a:r>
            <a:endParaRPr lang="en-US" sz="11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350772"/>
              </p:ext>
            </p:extLst>
          </p:nvPr>
        </p:nvGraphicFramePr>
        <p:xfrm>
          <a:off x="723583" y="643954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9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3583" y="643954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375920" y="2155952"/>
            <a:ext cx="239776" cy="1056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286415"/>
              </p:ext>
            </p:extLst>
          </p:nvPr>
        </p:nvGraphicFramePr>
        <p:xfrm>
          <a:off x="819595" y="2090738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0" name="Equation" r:id="rId6" imgW="457200" imgH="228600" progId="Equation.DSMT4">
                  <p:embed/>
                </p:oleObj>
              </mc:Choice>
              <mc:Fallback>
                <p:oleObj name="Equation" r:id="rId6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9595" y="2090738"/>
                        <a:ext cx="457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>
          <a:xfrm flipV="1">
            <a:off x="719328" y="2157984"/>
            <a:ext cx="0" cy="1178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8384" y="1843024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height of bumps</a:t>
            </a:r>
            <a:endParaRPr lang="en-US" sz="11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74240" y="377952"/>
            <a:ext cx="0" cy="95097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375408" y="367792"/>
            <a:ext cx="0" cy="95097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</p:cNvCxnSpPr>
          <p:nvPr/>
        </p:nvCxnSpPr>
        <p:spPr>
          <a:xfrm flipV="1">
            <a:off x="3324352" y="373888"/>
            <a:ext cx="4064" cy="84734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531616" y="361696"/>
            <a:ext cx="0" cy="95097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315968" y="373888"/>
            <a:ext cx="0" cy="95097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21200" y="375920"/>
            <a:ext cx="0" cy="95097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2" name="TextBox 28671"/>
          <p:cNvSpPr txBox="1"/>
          <p:nvPr/>
        </p:nvSpPr>
        <p:spPr>
          <a:xfrm>
            <a:off x="3482848" y="28448"/>
            <a:ext cx="1394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motion of spinning disk</a:t>
            </a:r>
            <a:endParaRPr lang="en-US" sz="1000" dirty="0"/>
          </a:p>
        </p:txBody>
      </p:sp>
      <p:sp>
        <p:nvSpPr>
          <p:cNvPr id="28673" name="TextBox 28672"/>
          <p:cNvSpPr txBox="1"/>
          <p:nvPr/>
        </p:nvSpPr>
        <p:spPr>
          <a:xfrm>
            <a:off x="231648" y="2340864"/>
            <a:ext cx="1452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ym typeface="Symbol" panose="05050102010706020507" pitchFamily="18" charset="2"/>
              </a:rPr>
              <a:t>path length difference </a:t>
            </a:r>
            <a:endParaRPr lang="en-US" sz="1000" dirty="0"/>
          </a:p>
        </p:txBody>
      </p:sp>
      <p:graphicFrame>
        <p:nvGraphicFramePr>
          <p:cNvPr id="28675" name="Object 286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64018"/>
              </p:ext>
            </p:extLst>
          </p:nvPr>
        </p:nvGraphicFramePr>
        <p:xfrm>
          <a:off x="2051749" y="1590866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1" name="Equation" r:id="rId8" imgW="520560" imgH="228600" progId="Equation.DSMT4">
                  <p:embed/>
                </p:oleObj>
              </mc:Choice>
              <mc:Fallback>
                <p:oleObj name="Equation" r:id="rId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1749" y="1590866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898490"/>
              </p:ext>
            </p:extLst>
          </p:nvPr>
        </p:nvGraphicFramePr>
        <p:xfrm>
          <a:off x="4175189" y="1588834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2" name="Equation" r:id="rId10" imgW="520560" imgH="228600" progId="Equation.DSMT4">
                  <p:embed/>
                </p:oleObj>
              </mc:Choice>
              <mc:Fallback>
                <p:oleObj name="Equation" r:id="rId10" imgW="520560" imgH="228600" progId="Equation.DSMT4">
                  <p:embed/>
                  <p:pic>
                    <p:nvPicPr>
                      <p:cNvPr id="28675" name="Object 2867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75189" y="1588834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859878"/>
              </p:ext>
            </p:extLst>
          </p:nvPr>
        </p:nvGraphicFramePr>
        <p:xfrm>
          <a:off x="3022346" y="1592707"/>
          <a:ext cx="825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3" name="Equation" r:id="rId11" imgW="825480" imgH="228600" progId="Equation.DSMT4">
                  <p:embed/>
                </p:oleObj>
              </mc:Choice>
              <mc:Fallback>
                <p:oleObj name="Equation" r:id="rId11" imgW="825480" imgH="228600" progId="Equation.DSMT4">
                  <p:embed/>
                  <p:pic>
                    <p:nvPicPr>
                      <p:cNvPr id="28675" name="Object 2867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2346" y="1592707"/>
                        <a:ext cx="825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Freeform: Shape 28675"/>
          <p:cNvSpPr/>
          <p:nvPr/>
        </p:nvSpPr>
        <p:spPr>
          <a:xfrm>
            <a:off x="2365248" y="1962884"/>
            <a:ext cx="235712" cy="223548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/>
          <p:cNvSpPr/>
          <p:nvPr/>
        </p:nvSpPr>
        <p:spPr>
          <a:xfrm>
            <a:off x="1985264" y="1940532"/>
            <a:ext cx="235712" cy="223548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/>
          <p:cNvSpPr/>
          <p:nvPr/>
        </p:nvSpPr>
        <p:spPr>
          <a:xfrm>
            <a:off x="2170176" y="2247364"/>
            <a:ext cx="235712" cy="459260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/>
          <p:cNvSpPr/>
          <p:nvPr/>
        </p:nvSpPr>
        <p:spPr>
          <a:xfrm>
            <a:off x="3423920" y="1932404"/>
            <a:ext cx="235712" cy="223548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/>
          <p:cNvSpPr/>
          <p:nvPr/>
        </p:nvSpPr>
        <p:spPr>
          <a:xfrm flipH="1" flipV="1">
            <a:off x="3117088" y="1946628"/>
            <a:ext cx="235712" cy="223548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678" name="Straight Connector 28677"/>
          <p:cNvCxnSpPr/>
          <p:nvPr/>
        </p:nvCxnSpPr>
        <p:spPr>
          <a:xfrm>
            <a:off x="3239008" y="2458720"/>
            <a:ext cx="430784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0" name="TextBox 28679"/>
          <p:cNvSpPr txBox="1"/>
          <p:nvPr/>
        </p:nvSpPr>
        <p:spPr>
          <a:xfrm>
            <a:off x="3954272" y="2771648"/>
            <a:ext cx="1016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in phase:</a:t>
            </a:r>
          </a:p>
          <a:p>
            <a:r>
              <a:rPr lang="en-AU" sz="1000" dirty="0"/>
              <a:t>  constructive</a:t>
            </a:r>
          </a:p>
          <a:p>
            <a:r>
              <a:rPr lang="en-AU" sz="1000" dirty="0"/>
              <a:t>    interference</a:t>
            </a:r>
          </a:p>
          <a:p>
            <a:r>
              <a:rPr lang="en-AU" sz="1000" dirty="0"/>
              <a:t>            </a:t>
            </a:r>
            <a:r>
              <a:rPr lang="en-AU" sz="1000" b="1" dirty="0">
                <a:solidFill>
                  <a:srgbClr val="00B050"/>
                </a:solidFill>
              </a:rPr>
              <a:t>ON</a:t>
            </a:r>
            <a:r>
              <a:rPr lang="en-AU" sz="1000" dirty="0"/>
              <a:t>           </a:t>
            </a:r>
            <a:endParaRPr lang="en-US" sz="1000" dirty="0"/>
          </a:p>
        </p:txBody>
      </p:sp>
      <p:sp>
        <p:nvSpPr>
          <p:cNvPr id="47" name="Freeform: Shape 46"/>
          <p:cNvSpPr/>
          <p:nvPr/>
        </p:nvSpPr>
        <p:spPr>
          <a:xfrm>
            <a:off x="4135120" y="1924276"/>
            <a:ext cx="235712" cy="223548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/>
          <p:cNvSpPr/>
          <p:nvPr/>
        </p:nvSpPr>
        <p:spPr>
          <a:xfrm>
            <a:off x="4502912" y="1934436"/>
            <a:ext cx="235712" cy="223548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/>
          <p:cNvSpPr/>
          <p:nvPr/>
        </p:nvSpPr>
        <p:spPr>
          <a:xfrm>
            <a:off x="4305808" y="2249396"/>
            <a:ext cx="235712" cy="459260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997200" y="2700528"/>
            <a:ext cx="1051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ym typeface="Symbol" panose="05050102010706020507" pitchFamily="18" charset="2"/>
              </a:rPr>
              <a:t> out of </a:t>
            </a:r>
            <a:r>
              <a:rPr lang="en-AU" sz="1000" dirty="0"/>
              <a:t>phase:</a:t>
            </a:r>
          </a:p>
          <a:p>
            <a:r>
              <a:rPr lang="en-AU" sz="1000" dirty="0"/>
              <a:t>  destructive</a:t>
            </a:r>
          </a:p>
          <a:p>
            <a:r>
              <a:rPr lang="en-AU" sz="1000" dirty="0"/>
              <a:t>    interference</a:t>
            </a:r>
          </a:p>
          <a:p>
            <a:r>
              <a:rPr lang="en-AU" sz="1000" dirty="0"/>
              <a:t>            </a:t>
            </a:r>
            <a:r>
              <a:rPr lang="en-AU" sz="1000" dirty="0">
                <a:solidFill>
                  <a:srgbClr val="FF0000"/>
                </a:solidFill>
              </a:rPr>
              <a:t>OFF</a:t>
            </a:r>
            <a:r>
              <a:rPr lang="en-AU" sz="1000" dirty="0"/>
              <a:t>          </a:t>
            </a:r>
            <a:endParaRPr lang="en-US" sz="1000" dirty="0"/>
          </a:p>
        </p:txBody>
      </p:sp>
      <p:sp>
        <p:nvSpPr>
          <p:cNvPr id="55" name="Freeform: Shape 54"/>
          <p:cNvSpPr/>
          <p:nvPr/>
        </p:nvSpPr>
        <p:spPr>
          <a:xfrm>
            <a:off x="2365248" y="1962884"/>
            <a:ext cx="235712" cy="223548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/>
          <p:cNvSpPr/>
          <p:nvPr/>
        </p:nvSpPr>
        <p:spPr>
          <a:xfrm>
            <a:off x="1985264" y="1940532"/>
            <a:ext cx="235712" cy="223548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/>
          <p:cNvSpPr/>
          <p:nvPr/>
        </p:nvSpPr>
        <p:spPr>
          <a:xfrm>
            <a:off x="2170176" y="2247364"/>
            <a:ext cx="235712" cy="459260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873504" y="2702560"/>
            <a:ext cx="1016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in phase:</a:t>
            </a:r>
          </a:p>
          <a:p>
            <a:r>
              <a:rPr lang="en-AU" sz="1000" dirty="0"/>
              <a:t>  constructive</a:t>
            </a:r>
          </a:p>
          <a:p>
            <a:r>
              <a:rPr lang="en-AU" sz="1000" dirty="0"/>
              <a:t>    interference</a:t>
            </a:r>
          </a:p>
          <a:p>
            <a:r>
              <a:rPr lang="en-AU" sz="1000" dirty="0"/>
              <a:t>            </a:t>
            </a:r>
            <a:r>
              <a:rPr lang="en-AU" sz="1000" b="1" dirty="0">
                <a:solidFill>
                  <a:srgbClr val="00B050"/>
                </a:solidFill>
              </a:rPr>
              <a:t>ON</a:t>
            </a:r>
            <a:r>
              <a:rPr lang="en-AU" sz="1000" dirty="0"/>
              <a:t>           </a:t>
            </a:r>
            <a:endParaRPr lang="en-US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818896" y="274320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reflected light</a:t>
            </a:r>
            <a:endParaRPr lang="en-US" sz="1100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211072" y="522224"/>
            <a:ext cx="6096" cy="48971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88" name="Picture 16" descr="Image result for image CD surfac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0"/>
          <a:stretch/>
        </p:blipFill>
        <p:spPr bwMode="auto">
          <a:xfrm>
            <a:off x="211329" y="2783840"/>
            <a:ext cx="1426627" cy="6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677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579" t="9662" r="6388"/>
          <a:stretch/>
        </p:blipFill>
        <p:spPr>
          <a:xfrm>
            <a:off x="373888" y="1808480"/>
            <a:ext cx="4336288" cy="1264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838" t="4727" r="5985"/>
          <a:stretch/>
        </p:blipFill>
        <p:spPr>
          <a:xfrm>
            <a:off x="215392" y="284480"/>
            <a:ext cx="4494784" cy="133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960" y="2958592"/>
            <a:ext cx="417614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00" dirty="0"/>
              <a:t>-10                                    -5                                      0                                      5                                    10         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1910080" y="3092704"/>
            <a:ext cx="13227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/>
              <a:t>position along screen (mm)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546608" y="1509776"/>
            <a:ext cx="417614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00" dirty="0"/>
              <a:t>-10                                    -5                                      0                                      5                                    10         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593344" y="1076960"/>
            <a:ext cx="3828288" cy="130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4784" y="2517648"/>
            <a:ext cx="3828288" cy="130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69051" y="558913"/>
            <a:ext cx="84503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800" dirty="0"/>
              <a:t>intensity  (</a:t>
            </a:r>
            <a:r>
              <a:rPr lang="en-AU" sz="800" dirty="0" err="1"/>
              <a:t>a.u</a:t>
            </a:r>
            <a:r>
              <a:rPr lang="en-AU" sz="800" dirty="0"/>
              <a:t>.)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28299" y="2009650"/>
            <a:ext cx="8082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00" dirty="0"/>
              <a:t>intensity  (</a:t>
            </a:r>
            <a:r>
              <a:rPr lang="en-AU" sz="800" dirty="0" err="1"/>
              <a:t>a.u</a:t>
            </a:r>
            <a:r>
              <a:rPr lang="en-AU" sz="800" dirty="0"/>
              <a:t>.)</a:t>
            </a:r>
            <a:endParaRPr lang="en-US" sz="800" dirty="0"/>
          </a:p>
        </p:txBody>
      </p:sp>
      <p:sp>
        <p:nvSpPr>
          <p:cNvPr id="15" name="Rectangle 14"/>
          <p:cNvSpPr/>
          <p:nvPr/>
        </p:nvSpPr>
        <p:spPr>
          <a:xfrm>
            <a:off x="386080" y="292608"/>
            <a:ext cx="85344" cy="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8432" y="1725168"/>
            <a:ext cx="85344" cy="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77986"/>
              </p:ext>
            </p:extLst>
          </p:nvPr>
        </p:nvGraphicFramePr>
        <p:xfrm>
          <a:off x="485775" y="1826514"/>
          <a:ext cx="18288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0" name="Equation" r:id="rId5" imgW="2565360" imgH="647640" progId="Equation.DSMT4">
                  <p:embed/>
                </p:oleObj>
              </mc:Choice>
              <mc:Fallback>
                <p:oleObj name="Equation" r:id="rId5" imgW="2565360" imgH="64764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775" y="1826514"/>
                        <a:ext cx="1828800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138491"/>
              </p:ext>
            </p:extLst>
          </p:nvPr>
        </p:nvGraphicFramePr>
        <p:xfrm>
          <a:off x="471551" y="402082"/>
          <a:ext cx="18288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1" name="Equation" r:id="rId7" imgW="2565360" imgH="647640" progId="Equation.DSMT4">
                  <p:embed/>
                </p:oleObj>
              </mc:Choice>
              <mc:Fallback>
                <p:oleObj name="Equation" r:id="rId7" imgW="2565360" imgH="64764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1551" y="402082"/>
                        <a:ext cx="1828800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40699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Image result for images double slit experi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4" t="65055" r="6745" b="21595"/>
          <a:stretch/>
        </p:blipFill>
        <p:spPr bwMode="auto">
          <a:xfrm>
            <a:off x="166624" y="268224"/>
            <a:ext cx="4697983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11680" y="869696"/>
            <a:ext cx="17637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closely spaced fringes due to interference of light from the two slits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64592" y="904240"/>
            <a:ext cx="17637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widely spaced fringes due to interference of light from the two single slits</a:t>
            </a:r>
            <a:endParaRPr lang="en-US" sz="11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73760" y="593344"/>
            <a:ext cx="650240" cy="341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0"/>
          </p:cNvCxnSpPr>
          <p:nvPr/>
        </p:nvCxnSpPr>
        <p:spPr>
          <a:xfrm flipH="1" flipV="1">
            <a:off x="2613152" y="593344"/>
            <a:ext cx="280416" cy="276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4" name="Picture 4" descr="Image result for images double slit intensity and envelop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9" t="10014" r="3172" b="6614"/>
          <a:stretch/>
        </p:blipFill>
        <p:spPr bwMode="auto">
          <a:xfrm>
            <a:off x="3068320" y="1548051"/>
            <a:ext cx="1540256" cy="189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6080" y="3247136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incident plane wave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308608" y="1820672"/>
            <a:ext cx="77216" cy="5648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6576" y="2607056"/>
            <a:ext cx="77216" cy="5648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12672" y="2426208"/>
            <a:ext cx="69088" cy="1219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19200" y="1808480"/>
            <a:ext cx="0" cy="13655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87120" y="1794256"/>
            <a:ext cx="0" cy="13655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00608" y="1796288"/>
            <a:ext cx="0" cy="13655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44880" y="1798320"/>
            <a:ext cx="0" cy="13655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467104" y="2491232"/>
            <a:ext cx="581152" cy="81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465072" y="2202688"/>
            <a:ext cx="607568" cy="2092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479296" y="2609088"/>
            <a:ext cx="589280" cy="1056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Image result for images double slit experi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4" t="65055" r="6745" b="21595"/>
          <a:stretch/>
        </p:blipFill>
        <p:spPr bwMode="auto">
          <a:xfrm rot="5400000">
            <a:off x="1622405" y="2345076"/>
            <a:ext cx="1492504" cy="28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660144" y="3249168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image on a distant screen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3371088" y="3261360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intensity pattern</a:t>
            </a:r>
            <a:endParaRPr lang="en-US" sz="1000" dirty="0"/>
          </a:p>
        </p:txBody>
      </p:sp>
      <p:sp>
        <p:nvSpPr>
          <p:cNvPr id="27" name="Freeform: Shape 26"/>
          <p:cNvSpPr/>
          <p:nvPr/>
        </p:nvSpPr>
        <p:spPr>
          <a:xfrm>
            <a:off x="3027680" y="1885696"/>
            <a:ext cx="560832" cy="430784"/>
          </a:xfrm>
          <a:custGeom>
            <a:avLst/>
            <a:gdLst>
              <a:gd name="connsiteX0" fmla="*/ 264160 w 560832"/>
              <a:gd name="connsiteY0" fmla="*/ 430784 h 430784"/>
              <a:gd name="connsiteX1" fmla="*/ 560832 w 560832"/>
              <a:gd name="connsiteY1" fmla="*/ 239776 h 430784"/>
              <a:gd name="connsiteX2" fmla="*/ 540512 w 560832"/>
              <a:gd name="connsiteY2" fmla="*/ 20320 h 430784"/>
              <a:gd name="connsiteX3" fmla="*/ 0 w 560832"/>
              <a:gd name="connsiteY3" fmla="*/ 0 h 430784"/>
              <a:gd name="connsiteX4" fmla="*/ 16256 w 560832"/>
              <a:gd name="connsiteY4" fmla="*/ 300736 h 430784"/>
              <a:gd name="connsiteX5" fmla="*/ 264160 w 560832"/>
              <a:gd name="connsiteY5" fmla="*/ 430784 h 430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832" h="430784">
                <a:moveTo>
                  <a:pt x="264160" y="430784"/>
                </a:moveTo>
                <a:lnTo>
                  <a:pt x="560832" y="239776"/>
                </a:lnTo>
                <a:lnTo>
                  <a:pt x="540512" y="20320"/>
                </a:lnTo>
                <a:lnTo>
                  <a:pt x="0" y="0"/>
                </a:lnTo>
                <a:lnTo>
                  <a:pt x="16256" y="300736"/>
                </a:lnTo>
                <a:lnTo>
                  <a:pt x="264160" y="4307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507233" y="2718816"/>
            <a:ext cx="857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single slit envelope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2609088" y="1607312"/>
            <a:ext cx="1217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closely spaced fringes from the two slits</a:t>
            </a:r>
            <a:endParaRPr lang="en-US" sz="1000" dirty="0"/>
          </a:p>
        </p:txBody>
      </p:sp>
      <p:cxnSp>
        <p:nvCxnSpPr>
          <p:cNvPr id="30720" name="Straight Arrow Connector 30719"/>
          <p:cNvCxnSpPr/>
          <p:nvPr/>
        </p:nvCxnSpPr>
        <p:spPr>
          <a:xfrm flipH="1">
            <a:off x="2414016" y="2068576"/>
            <a:ext cx="524256" cy="33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3" name="Straight Arrow Connector 30722"/>
          <p:cNvCxnSpPr/>
          <p:nvPr/>
        </p:nvCxnSpPr>
        <p:spPr>
          <a:xfrm>
            <a:off x="3507232" y="2048256"/>
            <a:ext cx="577088" cy="21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6" name="Straight Arrow Connector 30725"/>
          <p:cNvCxnSpPr/>
          <p:nvPr/>
        </p:nvCxnSpPr>
        <p:spPr>
          <a:xfrm flipH="1" flipV="1">
            <a:off x="3413760" y="2621280"/>
            <a:ext cx="247904" cy="27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634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741" t="9371" r="5905"/>
          <a:stretch/>
        </p:blipFill>
        <p:spPr>
          <a:xfrm>
            <a:off x="288544" y="564896"/>
            <a:ext cx="4352544" cy="1358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6" y="1804416"/>
            <a:ext cx="417614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00" dirty="0"/>
              <a:t>-10                                    -5                                      0                                      5                                    10         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1804416" y="1938528"/>
            <a:ext cx="13227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/>
              <a:t>position along screen (mm)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516128" y="1349248"/>
            <a:ext cx="3974592" cy="134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38139" y="896225"/>
            <a:ext cx="84503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800" dirty="0"/>
              <a:t>intensity  (</a:t>
            </a:r>
            <a:r>
              <a:rPr lang="en-AU" sz="800" dirty="0" err="1"/>
              <a:t>a.u</a:t>
            </a:r>
            <a:r>
              <a:rPr lang="en-AU" sz="800" dirty="0"/>
              <a:t>.)</a:t>
            </a:r>
            <a:endParaRPr lang="en-US" sz="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459772"/>
              </p:ext>
            </p:extLst>
          </p:nvPr>
        </p:nvGraphicFramePr>
        <p:xfrm>
          <a:off x="366713" y="607695"/>
          <a:ext cx="18383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name="Equation" r:id="rId4" imgW="2577960" imgH="647640" progId="Equation.DSMT4">
                  <p:embed/>
                </p:oleObj>
              </mc:Choice>
              <mc:Fallback>
                <p:oleObj name="Equation" r:id="rId4" imgW="2577960" imgH="64764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6713" y="607695"/>
                        <a:ext cx="183832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540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ow wav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1" t="28647" r="23320" b="22045"/>
          <a:stretch/>
        </p:blipFill>
        <p:spPr bwMode="auto">
          <a:xfrm>
            <a:off x="577087" y="495807"/>
            <a:ext cx="2832609" cy="13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752" y="532384"/>
            <a:ext cx="265527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AU" sz="1200" dirty="0"/>
              <a:t>Is the boat moving slow or fast? Explain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40720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784C4-2DD5-4389-AC7B-D380BB38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4" r="8529" b="9474"/>
          <a:stretch/>
        </p:blipFill>
        <p:spPr>
          <a:xfrm>
            <a:off x="353567" y="162850"/>
            <a:ext cx="4230261" cy="29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2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62CC46-66A6-46D9-94E3-CD64AB44D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226463"/>
              </p:ext>
            </p:extLst>
          </p:nvPr>
        </p:nvGraphicFramePr>
        <p:xfrm>
          <a:off x="329375" y="218504"/>
          <a:ext cx="26162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" name="Equation" r:id="rId3" imgW="2616120" imgH="1079280" progId="Equation.DSMT4">
                  <p:embed/>
                </p:oleObj>
              </mc:Choice>
              <mc:Fallback>
                <p:oleObj name="Equation" r:id="rId3" imgW="2616120" imgH="10792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611DB3E-C00D-4D44-BB53-5DD42EBD13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375" y="218504"/>
                        <a:ext cx="26162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7592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Image result for string instruments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" y="82423"/>
            <a:ext cx="28670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7904" y="1645920"/>
            <a:ext cx="383630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200" dirty="0"/>
              <a:t>violin       viola      cello          double bass                         harp</a:t>
            </a:r>
            <a:endParaRPr lang="en-US" sz="1200" dirty="0"/>
          </a:p>
        </p:txBody>
      </p:sp>
      <p:pic>
        <p:nvPicPr>
          <p:cNvPr id="33798" name="Picture 6" descr="Image result for string instruments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77" y="219456"/>
            <a:ext cx="1041621" cy="138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Image result for string instruments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" y="2353056"/>
            <a:ext cx="1180931" cy="88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Image result for string instruments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2113280"/>
            <a:ext cx="1316482" cy="131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Image result for images piano strin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74" y="2115120"/>
            <a:ext cx="1378966" cy="10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66592" y="3186176"/>
            <a:ext cx="8835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/>
              <a:t>piano strings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33249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1"/>
          <p:cNvGrpSpPr>
            <a:grpSpLocks/>
          </p:cNvGrpSpPr>
          <p:nvPr/>
        </p:nvGrpSpPr>
        <p:grpSpPr bwMode="auto">
          <a:xfrm>
            <a:off x="298000" y="667921"/>
            <a:ext cx="1589793" cy="1491507"/>
            <a:chOff x="536" y="698"/>
            <a:chExt cx="1569" cy="1472"/>
          </a:xfrm>
        </p:grpSpPr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536" y="698"/>
              <a:ext cx="1569" cy="147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536" y="698"/>
              <a:ext cx="1569" cy="1472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34"/>
          <p:cNvGrpSpPr>
            <a:grpSpLocks/>
          </p:cNvGrpSpPr>
          <p:nvPr/>
        </p:nvGrpSpPr>
        <p:grpSpPr bwMode="auto">
          <a:xfrm>
            <a:off x="695195" y="1222170"/>
            <a:ext cx="3871636" cy="496256"/>
            <a:chOff x="928" y="1245"/>
            <a:chExt cx="3821" cy="394"/>
          </a:xfrm>
        </p:grpSpPr>
        <p:sp>
          <p:nvSpPr>
            <p:cNvPr id="60" name="Rectangle 32"/>
            <p:cNvSpPr>
              <a:spLocks noChangeArrowheads="1"/>
            </p:cNvSpPr>
            <p:nvPr/>
          </p:nvSpPr>
          <p:spPr bwMode="auto">
            <a:xfrm>
              <a:off x="928" y="1245"/>
              <a:ext cx="3819" cy="3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33"/>
            <p:cNvSpPr>
              <a:spLocks noChangeArrowheads="1"/>
            </p:cNvSpPr>
            <p:nvPr/>
          </p:nvSpPr>
          <p:spPr bwMode="auto">
            <a:xfrm>
              <a:off x="928" y="1245"/>
              <a:ext cx="3821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Oval 35"/>
          <p:cNvSpPr>
            <a:spLocks noChangeArrowheads="1"/>
          </p:cNvSpPr>
          <p:nvPr/>
        </p:nvSpPr>
        <p:spPr bwMode="auto">
          <a:xfrm>
            <a:off x="992078" y="1760207"/>
            <a:ext cx="299923" cy="299923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Oval 36"/>
          <p:cNvSpPr>
            <a:spLocks noChangeArrowheads="1"/>
          </p:cNvSpPr>
          <p:nvPr/>
        </p:nvSpPr>
        <p:spPr bwMode="auto">
          <a:xfrm>
            <a:off x="992078" y="767220"/>
            <a:ext cx="299923" cy="299923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Rectangle 37"/>
          <p:cNvSpPr>
            <a:spLocks noChangeArrowheads="1"/>
          </p:cNvSpPr>
          <p:nvPr/>
        </p:nvSpPr>
        <p:spPr bwMode="auto">
          <a:xfrm>
            <a:off x="1340051" y="1258821"/>
            <a:ext cx="91921" cy="4136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Rectangle 38"/>
          <p:cNvSpPr>
            <a:spLocks noChangeArrowheads="1"/>
          </p:cNvSpPr>
          <p:nvPr/>
        </p:nvSpPr>
        <p:spPr bwMode="auto">
          <a:xfrm>
            <a:off x="4333783" y="1130977"/>
            <a:ext cx="49649" cy="29789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258803" y="1081328"/>
            <a:ext cx="198597" cy="99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Rectangle 40"/>
          <p:cNvSpPr>
            <a:spLocks noChangeArrowheads="1"/>
          </p:cNvSpPr>
          <p:nvPr/>
        </p:nvSpPr>
        <p:spPr bwMode="auto">
          <a:xfrm>
            <a:off x="4333783" y="1130977"/>
            <a:ext cx="49649" cy="29789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Rectangle 41"/>
          <p:cNvSpPr>
            <a:spLocks noChangeArrowheads="1"/>
          </p:cNvSpPr>
          <p:nvPr/>
        </p:nvSpPr>
        <p:spPr bwMode="auto">
          <a:xfrm>
            <a:off x="4258803" y="1081328"/>
            <a:ext cx="198597" cy="99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Rectangle 42"/>
          <p:cNvSpPr>
            <a:spLocks noChangeArrowheads="1"/>
          </p:cNvSpPr>
          <p:nvPr/>
        </p:nvSpPr>
        <p:spPr bwMode="auto">
          <a:xfrm>
            <a:off x="4069324" y="1048904"/>
            <a:ext cx="49650" cy="29789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Rectangle 43"/>
          <p:cNvSpPr>
            <a:spLocks noChangeArrowheads="1"/>
          </p:cNvSpPr>
          <p:nvPr/>
        </p:nvSpPr>
        <p:spPr bwMode="auto">
          <a:xfrm>
            <a:off x="3994344" y="999254"/>
            <a:ext cx="198597" cy="99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45"/>
          <p:cNvSpPr>
            <a:spLocks noChangeArrowheads="1"/>
          </p:cNvSpPr>
          <p:nvPr/>
        </p:nvSpPr>
        <p:spPr bwMode="auto">
          <a:xfrm>
            <a:off x="3994344" y="999254"/>
            <a:ext cx="198597" cy="99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1386011" y="1304781"/>
            <a:ext cx="27116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45"/>
          <p:cNvSpPr>
            <a:spLocks noChangeArrowheads="1"/>
          </p:cNvSpPr>
          <p:nvPr/>
        </p:nvSpPr>
        <p:spPr bwMode="auto">
          <a:xfrm flipV="1">
            <a:off x="4419403" y="937098"/>
            <a:ext cx="198597" cy="11346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44"/>
          <p:cNvSpPr>
            <a:spLocks noChangeArrowheads="1"/>
          </p:cNvSpPr>
          <p:nvPr/>
        </p:nvSpPr>
        <p:spPr bwMode="auto">
          <a:xfrm>
            <a:off x="4479216" y="1029018"/>
            <a:ext cx="72692" cy="55152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1386011" y="1396702"/>
            <a:ext cx="2950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386011" y="1534584"/>
            <a:ext cx="31342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25"/>
          <p:cNvSpPr>
            <a:spLocks noChangeArrowheads="1"/>
          </p:cNvSpPr>
          <p:nvPr/>
        </p:nvSpPr>
        <p:spPr bwMode="auto">
          <a:xfrm>
            <a:off x="799166" y="1293846"/>
            <a:ext cx="5195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bridge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1648" y="2170176"/>
            <a:ext cx="1976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Calibri" panose="020F0502020204030204" pitchFamily="34" charset="0"/>
                <a:cs typeface="Calibri" panose="020F0502020204030204" pitchFamily="34" charset="0"/>
              </a:rPr>
              <a:t>belly of instruments acts</a:t>
            </a:r>
          </a:p>
          <a:p>
            <a:r>
              <a:rPr lang="en-AU" sz="1400" dirty="0">
                <a:latin typeface="Calibri" panose="020F0502020204030204" pitchFamily="34" charset="0"/>
                <a:cs typeface="Calibri" panose="020F0502020204030204" pitchFamily="34" charset="0"/>
              </a:rPr>
              <a:t> as an amplifier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761419" y="231648"/>
            <a:ext cx="22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Calibri" panose="020F0502020204030204" pitchFamily="34" charset="0"/>
                <a:cs typeface="Calibri" panose="020F0502020204030204" pitchFamily="34" charset="0"/>
              </a:rPr>
              <a:t>tuning knobs used to change</a:t>
            </a:r>
          </a:p>
          <a:p>
            <a:r>
              <a:rPr lang="en-AU" sz="1400" dirty="0">
                <a:latin typeface="Calibri" panose="020F0502020204030204" pitchFamily="34" charset="0"/>
                <a:cs typeface="Calibri" panose="020F0502020204030204" pitchFamily="34" charset="0"/>
              </a:rPr>
              <a:t> string tension   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U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1763776" y="707136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string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linear density </a:t>
            </a:r>
            <a:r>
              <a:rPr lang="en-US" altLang="en-US" sz="14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34818" name="Picture 2" descr="Image result for clip art hand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9641" r="48975" b="16923"/>
          <a:stretch/>
        </p:blipFill>
        <p:spPr bwMode="auto">
          <a:xfrm rot="18963226">
            <a:off x="4162585" y="1804268"/>
            <a:ext cx="470412" cy="63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364532" y="1742077"/>
            <a:ext cx="2050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fingers are used to change the length 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AU" sz="1400" dirty="0"/>
              <a:t> of the string</a:t>
            </a:r>
            <a:endParaRPr lang="en-US" sz="1400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165231" y="1427457"/>
            <a:ext cx="165502" cy="39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131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tanding_wav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10340" r="49880" b="7231"/>
          <a:stretch/>
        </p:blipFill>
        <p:spPr bwMode="auto">
          <a:xfrm rot="60000">
            <a:off x="580721" y="1233000"/>
            <a:ext cx="1439004" cy="230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standing_wav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8" t="13174" r="5573" b="78661"/>
          <a:stretch/>
        </p:blipFill>
        <p:spPr bwMode="auto">
          <a:xfrm rot="66357">
            <a:off x="292952" y="554194"/>
            <a:ext cx="3199340" cy="22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3520" y="92659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7584" y="122732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1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3680" y="1639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2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33680" y="19974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3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37744" y="23916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4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9616" y="27818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5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29616" y="31800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6</a:t>
            </a:r>
            <a:endParaRPr lang="en-US" sz="12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027936" y="1235456"/>
            <a:ext cx="0" cy="29260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27936" y="1611376"/>
            <a:ext cx="2032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025904" y="2007616"/>
            <a:ext cx="2032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023872" y="2403856"/>
            <a:ext cx="2032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021840" y="2787904"/>
            <a:ext cx="2032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028189" y="3180080"/>
            <a:ext cx="1526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54989" y="1219200"/>
            <a:ext cx="1526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57021" y="1615440"/>
            <a:ext cx="1526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54989" y="2036064"/>
            <a:ext cx="1526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57021" y="2391664"/>
            <a:ext cx="1526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54989" y="2796032"/>
            <a:ext cx="1526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57021" y="3135376"/>
            <a:ext cx="1526" cy="3149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50240" y="946912"/>
            <a:ext cx="1332992" cy="1219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29792" y="833120"/>
            <a:ext cx="26962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620573"/>
              </p:ext>
            </p:extLst>
          </p:nvPr>
        </p:nvGraphicFramePr>
        <p:xfrm>
          <a:off x="1924241" y="86170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7" name="Equation" r:id="rId4" imgW="190440" imgH="279360" progId="Equation.DSMT4">
                  <p:embed/>
                </p:oleObj>
              </mc:Choice>
              <mc:Fallback>
                <p:oleObj name="Equation" r:id="rId4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4241" y="86170"/>
                        <a:ext cx="190500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 flipV="1">
            <a:off x="713232" y="377952"/>
            <a:ext cx="2602992" cy="203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442208" y="1292352"/>
            <a:ext cx="12192" cy="169875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50336" y="2645664"/>
            <a:ext cx="5648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444240" y="2355088"/>
            <a:ext cx="5648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442208" y="2072640"/>
            <a:ext cx="5648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440176" y="1782064"/>
            <a:ext cx="5648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46272" y="1495552"/>
            <a:ext cx="5648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452368" y="2932176"/>
            <a:ext cx="5648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936582"/>
              </p:ext>
            </p:extLst>
          </p:nvPr>
        </p:nvGraphicFramePr>
        <p:xfrm>
          <a:off x="3626676" y="99758"/>
          <a:ext cx="736600" cy="1130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8" name="Equation" r:id="rId6" imgW="736560" imgH="1130040" progId="Equation.DSMT4">
                  <p:embed/>
                </p:oleObj>
              </mc:Choice>
              <mc:Fallback>
                <p:oleObj name="Equation" r:id="rId6" imgW="736560" imgH="1130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6676" y="99758"/>
                        <a:ext cx="736600" cy="1130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89900"/>
              </p:ext>
            </p:extLst>
          </p:nvPr>
        </p:nvGraphicFramePr>
        <p:xfrm>
          <a:off x="2176971" y="1224090"/>
          <a:ext cx="660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9" name="Equation" r:id="rId8" imgW="660240" imgH="279360" progId="Equation.DSMT4">
                  <p:embed/>
                </p:oleObj>
              </mc:Choice>
              <mc:Fallback>
                <p:oleObj name="Equation" r:id="rId8" imgW="660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76971" y="1224090"/>
                        <a:ext cx="660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456521"/>
              </p:ext>
            </p:extLst>
          </p:nvPr>
        </p:nvGraphicFramePr>
        <p:xfrm>
          <a:off x="2160588" y="1649413"/>
          <a:ext cx="558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0" name="Equation" r:id="rId10" imgW="558720" imgH="279360" progId="Equation.DSMT4">
                  <p:embed/>
                </p:oleObj>
              </mc:Choice>
              <mc:Fallback>
                <p:oleObj name="Equation" r:id="rId10" imgW="558720" imgH="279360" progId="Equation.DSMT4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0588" y="1649413"/>
                        <a:ext cx="558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743474"/>
              </p:ext>
            </p:extLst>
          </p:nvPr>
        </p:nvGraphicFramePr>
        <p:xfrm>
          <a:off x="2174875" y="2041525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1" name="Equation" r:id="rId12" imgW="876240" imgH="279360" progId="Equation.DSMT4">
                  <p:embed/>
                </p:oleObj>
              </mc:Choice>
              <mc:Fallback>
                <p:oleObj name="Equation" r:id="rId12" imgW="876240" imgH="279360" progId="Equation.DSMT4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74875" y="2041525"/>
                        <a:ext cx="876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027172"/>
              </p:ext>
            </p:extLst>
          </p:nvPr>
        </p:nvGraphicFramePr>
        <p:xfrm>
          <a:off x="2232025" y="2409825"/>
          <a:ext cx="77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2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32025" y="2409825"/>
                        <a:ext cx="77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459106"/>
              </p:ext>
            </p:extLst>
          </p:nvPr>
        </p:nvGraphicFramePr>
        <p:xfrm>
          <a:off x="2178939" y="2781173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3" name="Equation" r:id="rId16" imgW="876240" imgH="279360" progId="Equation.DSMT4">
                  <p:embed/>
                </p:oleObj>
              </mc:Choice>
              <mc:Fallback>
                <p:oleObj name="Equation" r:id="rId16" imgW="876240" imgH="27936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78939" y="2781173"/>
                        <a:ext cx="876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12902"/>
              </p:ext>
            </p:extLst>
          </p:nvPr>
        </p:nvGraphicFramePr>
        <p:xfrm>
          <a:off x="2230438" y="3157538"/>
          <a:ext cx="736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4" name="Equation" r:id="rId18" imgW="736560" imgH="279360" progId="Equation.DSMT4">
                  <p:embed/>
                </p:oleObj>
              </mc:Choice>
              <mc:Fallback>
                <p:oleObj name="Equation" r:id="rId18" imgW="736560" imgH="279360" progId="Equation.DSMT4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230438" y="3157538"/>
                        <a:ext cx="736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62200"/>
              </p:ext>
            </p:extLst>
          </p:nvPr>
        </p:nvGraphicFramePr>
        <p:xfrm>
          <a:off x="4204399" y="2739263"/>
          <a:ext cx="165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5" name="Equation" r:id="rId20" imgW="164880" imgH="279360" progId="Equation.DSMT4">
                  <p:embed/>
                </p:oleObj>
              </mc:Choice>
              <mc:Fallback>
                <p:oleObj name="Equation" r:id="rId20" imgW="1648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204399" y="2739263"/>
                        <a:ext cx="165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06419"/>
              </p:ext>
            </p:extLst>
          </p:nvPr>
        </p:nvGraphicFramePr>
        <p:xfrm>
          <a:off x="4025964" y="2509584"/>
          <a:ext cx="673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6" name="Equation" r:id="rId22" imgW="672840" imgH="279360" progId="Equation.DSMT4">
                  <p:embed/>
                </p:oleObj>
              </mc:Choice>
              <mc:Fallback>
                <p:oleObj name="Equation" r:id="rId22" imgW="672840" imgH="279360" progId="Equation.DSMT4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025964" y="2509584"/>
                        <a:ext cx="673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500339"/>
              </p:ext>
            </p:extLst>
          </p:nvPr>
        </p:nvGraphicFramePr>
        <p:xfrm>
          <a:off x="4030663" y="2219198"/>
          <a:ext cx="660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7" name="Equation" r:id="rId24" imgW="660240" imgH="279360" progId="Equation.DSMT4">
                  <p:embed/>
                </p:oleObj>
              </mc:Choice>
              <mc:Fallback>
                <p:oleObj name="Equation" r:id="rId24" imgW="660240" imgH="279360" progId="Equation.DSMT4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030663" y="2219198"/>
                        <a:ext cx="660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588157"/>
              </p:ext>
            </p:extLst>
          </p:nvPr>
        </p:nvGraphicFramePr>
        <p:xfrm>
          <a:off x="4026091" y="1941386"/>
          <a:ext cx="673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8" name="Equation" r:id="rId26" imgW="672840" imgH="279360" progId="Equation.DSMT4">
                  <p:embed/>
                </p:oleObj>
              </mc:Choice>
              <mc:Fallback>
                <p:oleObj name="Equation" r:id="rId26" imgW="672840" imgH="27936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026091" y="1941386"/>
                        <a:ext cx="673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18624"/>
              </p:ext>
            </p:extLst>
          </p:nvPr>
        </p:nvGraphicFramePr>
        <p:xfrm>
          <a:off x="4036314" y="1655636"/>
          <a:ext cx="660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9" name="Equation" r:id="rId28" imgW="660240" imgH="279360" progId="Equation.DSMT4">
                  <p:embed/>
                </p:oleObj>
              </mc:Choice>
              <mc:Fallback>
                <p:oleObj name="Equation" r:id="rId28" imgW="660240" imgH="27936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036314" y="1655636"/>
                        <a:ext cx="660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7888"/>
              </p:ext>
            </p:extLst>
          </p:nvPr>
        </p:nvGraphicFramePr>
        <p:xfrm>
          <a:off x="4027678" y="1360361"/>
          <a:ext cx="673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0" name="Equation" r:id="rId30" imgW="672840" imgH="279360" progId="Equation.DSMT4">
                  <p:embed/>
                </p:oleObj>
              </mc:Choice>
              <mc:Fallback>
                <p:oleObj name="Equation" r:id="rId30" imgW="672840" imgH="279360" progId="Equation.DSMT4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027678" y="1360361"/>
                        <a:ext cx="673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3470656" y="3039872"/>
            <a:ext cx="144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allowed frequencies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0503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Image result for diffraction grating physics">
            <a:extLst>
              <a:ext uri="{FF2B5EF4-FFF2-40B4-BE49-F238E27FC236}">
                <a16:creationId xmlns:a16="http://schemas.microsoft.com/office/drawing/2014/main" id="{4798DAB7-386F-4352-B758-98B6E2B4B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" t="3984" r="4083" b="18301"/>
          <a:stretch/>
        </p:blipFill>
        <p:spPr bwMode="auto">
          <a:xfrm rot="16200000">
            <a:off x="1954684" y="877014"/>
            <a:ext cx="3190242" cy="184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E982F4-A3A8-4510-BDAE-D3C5DEEB0174}"/>
              </a:ext>
            </a:extLst>
          </p:cNvPr>
          <p:cNvCxnSpPr>
            <a:cxnSpLocks/>
          </p:cNvCxnSpPr>
          <p:nvPr/>
        </p:nvCxnSpPr>
        <p:spPr>
          <a:xfrm>
            <a:off x="1093216" y="1809493"/>
            <a:ext cx="3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1338E6-68B6-4E7E-93C4-E75F7FA21B6C}"/>
              </a:ext>
            </a:extLst>
          </p:cNvPr>
          <p:cNvCxnSpPr>
            <a:cxnSpLocks/>
          </p:cNvCxnSpPr>
          <p:nvPr/>
        </p:nvCxnSpPr>
        <p:spPr>
          <a:xfrm flipV="1">
            <a:off x="1087120" y="1845462"/>
            <a:ext cx="0" cy="10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0079E-2882-4D34-8CC0-89794246E75F}"/>
              </a:ext>
            </a:extLst>
          </p:cNvPr>
          <p:cNvSpPr txBox="1"/>
          <p:nvPr/>
        </p:nvSpPr>
        <p:spPr>
          <a:xfrm>
            <a:off x="4380991" y="2303122"/>
            <a:ext cx="47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AU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29874-6335-4C67-8ED9-98C75FE2C2D7}"/>
              </a:ext>
            </a:extLst>
          </p:cNvPr>
          <p:cNvSpPr/>
          <p:nvPr/>
        </p:nvSpPr>
        <p:spPr>
          <a:xfrm>
            <a:off x="3230880" y="808736"/>
            <a:ext cx="186944" cy="361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CD7BEC-01A4-4F19-9B63-30692821A345}"/>
              </a:ext>
            </a:extLst>
          </p:cNvPr>
          <p:cNvSpPr/>
          <p:nvPr/>
        </p:nvSpPr>
        <p:spPr>
          <a:xfrm>
            <a:off x="3367024" y="766064"/>
            <a:ext cx="186944" cy="361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5BFB13-22AC-4658-9C6E-D237101967B8}"/>
              </a:ext>
            </a:extLst>
          </p:cNvPr>
          <p:cNvSpPr/>
          <p:nvPr/>
        </p:nvSpPr>
        <p:spPr>
          <a:xfrm>
            <a:off x="3828288" y="239776"/>
            <a:ext cx="186944" cy="361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FC0289-C3EA-4542-BEA3-046C9C591380}"/>
              </a:ext>
            </a:extLst>
          </p:cNvPr>
          <p:cNvSpPr/>
          <p:nvPr/>
        </p:nvSpPr>
        <p:spPr>
          <a:xfrm>
            <a:off x="3281680" y="2517648"/>
            <a:ext cx="186944" cy="361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D33511-1DF6-44CF-BBE6-68FE43CAD3A3}"/>
              </a:ext>
            </a:extLst>
          </p:cNvPr>
          <p:cNvSpPr/>
          <p:nvPr/>
        </p:nvSpPr>
        <p:spPr>
          <a:xfrm>
            <a:off x="3885184" y="3068320"/>
            <a:ext cx="186944" cy="361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88727-7B3F-4F37-A381-F3F1615BE361}"/>
              </a:ext>
            </a:extLst>
          </p:cNvPr>
          <p:cNvSpPr/>
          <p:nvPr/>
        </p:nvSpPr>
        <p:spPr>
          <a:xfrm>
            <a:off x="2578608" y="1219200"/>
            <a:ext cx="186944" cy="481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BAB06E-8234-457A-A3A6-B8D57EB5369F}"/>
              </a:ext>
            </a:extLst>
          </p:cNvPr>
          <p:cNvCxnSpPr>
            <a:cxnSpLocks/>
          </p:cNvCxnSpPr>
          <p:nvPr/>
        </p:nvCxnSpPr>
        <p:spPr>
          <a:xfrm flipV="1">
            <a:off x="1093216" y="705510"/>
            <a:ext cx="0" cy="10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B22EFD-AF88-4466-908F-616671E3543B}"/>
              </a:ext>
            </a:extLst>
          </p:cNvPr>
          <p:cNvCxnSpPr>
            <a:cxnSpLocks/>
          </p:cNvCxnSpPr>
          <p:nvPr/>
        </p:nvCxnSpPr>
        <p:spPr>
          <a:xfrm flipV="1">
            <a:off x="1101344" y="1174496"/>
            <a:ext cx="2381504" cy="63398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2D33CCE-2DAA-4D89-A13B-DE40FC5551CE}"/>
              </a:ext>
            </a:extLst>
          </p:cNvPr>
          <p:cNvSpPr/>
          <p:nvPr/>
        </p:nvSpPr>
        <p:spPr>
          <a:xfrm>
            <a:off x="373888" y="1731265"/>
            <a:ext cx="540512" cy="130048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19F7BC-F4F4-4BAD-9441-A3E257E07D30}"/>
              </a:ext>
            </a:extLst>
          </p:cNvPr>
          <p:cNvSpPr/>
          <p:nvPr/>
        </p:nvSpPr>
        <p:spPr>
          <a:xfrm>
            <a:off x="1966976" y="1576832"/>
            <a:ext cx="208604" cy="219456"/>
          </a:xfrm>
          <a:custGeom>
            <a:avLst/>
            <a:gdLst>
              <a:gd name="connsiteX0" fmla="*/ 0 w 208604"/>
              <a:gd name="connsiteY0" fmla="*/ 0 h 158496"/>
              <a:gd name="connsiteX1" fmla="*/ 203200 w 208604"/>
              <a:gd name="connsiteY1" fmla="*/ 44704 h 158496"/>
              <a:gd name="connsiteX2" fmla="*/ 130048 w 208604"/>
              <a:gd name="connsiteY2" fmla="*/ 158496 h 15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04" h="158496">
                <a:moveTo>
                  <a:pt x="0" y="0"/>
                </a:moveTo>
                <a:cubicBezTo>
                  <a:pt x="90762" y="9144"/>
                  <a:pt x="181525" y="18288"/>
                  <a:pt x="203200" y="44704"/>
                </a:cubicBezTo>
                <a:cubicBezTo>
                  <a:pt x="224875" y="71120"/>
                  <a:pt x="177461" y="114808"/>
                  <a:pt x="130048" y="1584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67D8EA2C-1C50-4F51-B181-0AE89896DE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128722"/>
              </p:ext>
            </p:extLst>
          </p:nvPr>
        </p:nvGraphicFramePr>
        <p:xfrm>
          <a:off x="1918907" y="1603566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5"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8907" y="1603566"/>
                        <a:ext cx="152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8398F1C-D6C6-45C8-8049-BA47FCEAF7A9}"/>
              </a:ext>
            </a:extLst>
          </p:cNvPr>
          <p:cNvSpPr txBox="1"/>
          <p:nvPr/>
        </p:nvSpPr>
        <p:spPr>
          <a:xfrm>
            <a:off x="4383023" y="1020930"/>
            <a:ext cx="47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AU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DC0BFF-D932-4EE7-B937-16F67691DBF7}"/>
              </a:ext>
            </a:extLst>
          </p:cNvPr>
          <p:cNvSpPr txBox="1"/>
          <p:nvPr/>
        </p:nvSpPr>
        <p:spPr>
          <a:xfrm>
            <a:off x="4383023" y="2926946"/>
            <a:ext cx="47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AU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9FECEC-DF9E-40BF-8ADB-CB951915D258}"/>
              </a:ext>
            </a:extLst>
          </p:cNvPr>
          <p:cNvSpPr txBox="1"/>
          <p:nvPr/>
        </p:nvSpPr>
        <p:spPr>
          <a:xfrm>
            <a:off x="4393183" y="319890"/>
            <a:ext cx="47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AU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ECFA83A7-300D-4265-8AA9-23E5E52012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16295"/>
              </p:ext>
            </p:extLst>
          </p:nvPr>
        </p:nvGraphicFramePr>
        <p:xfrm>
          <a:off x="514541" y="1493838"/>
          <a:ext cx="165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6" name="Equation" r:id="rId6" imgW="164880" imgH="203040" progId="Equation.DSMT4">
                  <p:embed/>
                </p:oleObj>
              </mc:Choice>
              <mc:Fallback>
                <p:oleObj name="Equation" r:id="rId6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541" y="1493838"/>
                        <a:ext cx="165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Oval 36">
            <a:extLst>
              <a:ext uri="{FF2B5EF4-FFF2-40B4-BE49-F238E27FC236}">
                <a16:creationId xmlns:a16="http://schemas.microsoft.com/office/drawing/2014/main" id="{F5FC0E64-CDD6-4FF5-A597-BF38C197E9EA}"/>
              </a:ext>
            </a:extLst>
          </p:cNvPr>
          <p:cNvSpPr/>
          <p:nvPr/>
        </p:nvSpPr>
        <p:spPr>
          <a:xfrm>
            <a:off x="946912" y="1629664"/>
            <a:ext cx="304800" cy="308864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05B163-EA1A-46D5-B786-32235803B3FD}"/>
              </a:ext>
            </a:extLst>
          </p:cNvPr>
          <p:cNvGrpSpPr/>
          <p:nvPr/>
        </p:nvGrpSpPr>
        <p:grpSpPr>
          <a:xfrm>
            <a:off x="1433513" y="2512122"/>
            <a:ext cx="828708" cy="260098"/>
            <a:chOff x="1519238" y="2526410"/>
            <a:chExt cx="828708" cy="26009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EEC00C0-7849-474C-A6C6-D298DC46C47B}"/>
                </a:ext>
              </a:extLst>
            </p:cNvPr>
            <p:cNvGrpSpPr/>
            <p:nvPr/>
          </p:nvGrpSpPr>
          <p:grpSpPr>
            <a:xfrm>
              <a:off x="1519238" y="2526410"/>
              <a:ext cx="414371" cy="260098"/>
              <a:chOff x="1519238" y="2526410"/>
              <a:chExt cx="414371" cy="26009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E73F397-70E4-460B-BA52-E87257E91C35}"/>
                  </a:ext>
                </a:extLst>
              </p:cNvPr>
              <p:cNvGrpSpPr/>
              <p:nvPr/>
            </p:nvGrpSpPr>
            <p:grpSpPr>
              <a:xfrm>
                <a:off x="1519238" y="2526411"/>
                <a:ext cx="207202" cy="260097"/>
                <a:chOff x="1519238" y="2526411"/>
                <a:chExt cx="207202" cy="260097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D9FEBBF-12D3-4A9F-A6D3-EB1A7D6187E3}"/>
                    </a:ext>
                  </a:extLst>
                </p:cNvPr>
                <p:cNvSpPr/>
                <p:nvPr/>
              </p:nvSpPr>
              <p:spPr>
                <a:xfrm>
                  <a:off x="1519238" y="2526412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D1EDCBF-5C19-48F6-B269-4A9ADAD09FA2}"/>
                    </a:ext>
                  </a:extLst>
                </p:cNvPr>
                <p:cNvSpPr/>
                <p:nvPr/>
              </p:nvSpPr>
              <p:spPr>
                <a:xfrm>
                  <a:off x="1588295" y="2526411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46DF077-6FB2-4917-98C1-A68D6AE95A90}"/>
                    </a:ext>
                  </a:extLst>
                </p:cNvPr>
                <p:cNvSpPr/>
                <p:nvPr/>
              </p:nvSpPr>
              <p:spPr>
                <a:xfrm>
                  <a:off x="1657352" y="2526412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9B3A11D-8B4F-410D-A75D-799B7957A79D}"/>
                  </a:ext>
                </a:extLst>
              </p:cNvPr>
              <p:cNvGrpSpPr/>
              <p:nvPr/>
            </p:nvGrpSpPr>
            <p:grpSpPr>
              <a:xfrm>
                <a:off x="1726407" y="2526410"/>
                <a:ext cx="207202" cy="260097"/>
                <a:chOff x="1519238" y="2526411"/>
                <a:chExt cx="207202" cy="260097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DC50444-AC24-4552-B22A-7E322687965F}"/>
                    </a:ext>
                  </a:extLst>
                </p:cNvPr>
                <p:cNvSpPr/>
                <p:nvPr/>
              </p:nvSpPr>
              <p:spPr>
                <a:xfrm>
                  <a:off x="1519238" y="2526412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88FE8C7-7880-492C-8489-F052CDA47B5F}"/>
                    </a:ext>
                  </a:extLst>
                </p:cNvPr>
                <p:cNvSpPr/>
                <p:nvPr/>
              </p:nvSpPr>
              <p:spPr>
                <a:xfrm>
                  <a:off x="1588295" y="2526411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7B9165F-37D1-450B-9108-29C3E6D428C1}"/>
                    </a:ext>
                  </a:extLst>
                </p:cNvPr>
                <p:cNvSpPr/>
                <p:nvPr/>
              </p:nvSpPr>
              <p:spPr>
                <a:xfrm>
                  <a:off x="1657352" y="2526412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694DC8F-D980-41DA-90CA-5BA75F8EFBDF}"/>
                </a:ext>
              </a:extLst>
            </p:cNvPr>
            <p:cNvGrpSpPr/>
            <p:nvPr/>
          </p:nvGrpSpPr>
          <p:grpSpPr>
            <a:xfrm>
              <a:off x="1933575" y="2526410"/>
              <a:ext cx="414371" cy="260098"/>
              <a:chOff x="1519238" y="2526410"/>
              <a:chExt cx="414371" cy="26009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EF8D16F-544A-49A0-B137-A25CEEF0F1BD}"/>
                  </a:ext>
                </a:extLst>
              </p:cNvPr>
              <p:cNvGrpSpPr/>
              <p:nvPr/>
            </p:nvGrpSpPr>
            <p:grpSpPr>
              <a:xfrm>
                <a:off x="1519238" y="2526411"/>
                <a:ext cx="207202" cy="260097"/>
                <a:chOff x="1519238" y="2526411"/>
                <a:chExt cx="207202" cy="260097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08F2F25-99C5-41D3-A4DF-53E069764892}"/>
                    </a:ext>
                  </a:extLst>
                </p:cNvPr>
                <p:cNvSpPr/>
                <p:nvPr/>
              </p:nvSpPr>
              <p:spPr>
                <a:xfrm>
                  <a:off x="1519238" y="2526412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FFD832B-D043-41F7-9FDB-C43C1ADDB02E}"/>
                    </a:ext>
                  </a:extLst>
                </p:cNvPr>
                <p:cNvSpPr/>
                <p:nvPr/>
              </p:nvSpPr>
              <p:spPr>
                <a:xfrm>
                  <a:off x="1588295" y="2526411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42763AD-DA38-4CF5-8D27-A667E342EC21}"/>
                    </a:ext>
                  </a:extLst>
                </p:cNvPr>
                <p:cNvSpPr/>
                <p:nvPr/>
              </p:nvSpPr>
              <p:spPr>
                <a:xfrm>
                  <a:off x="1657352" y="2526412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04BA5B0-36D4-451C-9CEC-EB31E69953B1}"/>
                  </a:ext>
                </a:extLst>
              </p:cNvPr>
              <p:cNvGrpSpPr/>
              <p:nvPr/>
            </p:nvGrpSpPr>
            <p:grpSpPr>
              <a:xfrm>
                <a:off x="1726407" y="2526410"/>
                <a:ext cx="207202" cy="260097"/>
                <a:chOff x="1519238" y="2526411"/>
                <a:chExt cx="207202" cy="260097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812AFA7-8D87-4634-AAEE-91B73D606FE5}"/>
                    </a:ext>
                  </a:extLst>
                </p:cNvPr>
                <p:cNvSpPr/>
                <p:nvPr/>
              </p:nvSpPr>
              <p:spPr>
                <a:xfrm>
                  <a:off x="1519238" y="2526412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4953D88-F3A7-4813-A0FC-797F1B27A3AB}"/>
                    </a:ext>
                  </a:extLst>
                </p:cNvPr>
                <p:cNvSpPr/>
                <p:nvPr/>
              </p:nvSpPr>
              <p:spPr>
                <a:xfrm>
                  <a:off x="1588295" y="2526411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AF076B8-EDDD-4005-8033-73B2D977306E}"/>
                    </a:ext>
                  </a:extLst>
                </p:cNvPr>
                <p:cNvSpPr/>
                <p:nvPr/>
              </p:nvSpPr>
              <p:spPr>
                <a:xfrm>
                  <a:off x="1657352" y="2526412"/>
                  <a:ext cx="69088" cy="260096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34816" name="Straight Arrow Connector 34815">
            <a:extLst>
              <a:ext uri="{FF2B5EF4-FFF2-40B4-BE49-F238E27FC236}">
                <a16:creationId xmlns:a16="http://schemas.microsoft.com/office/drawing/2014/main" id="{8E251704-C735-47D7-B478-F2C43B8870C4}"/>
              </a:ext>
            </a:extLst>
          </p:cNvPr>
          <p:cNvCxnSpPr/>
          <p:nvPr/>
        </p:nvCxnSpPr>
        <p:spPr>
          <a:xfrm>
            <a:off x="1171575" y="1869281"/>
            <a:ext cx="457200" cy="5619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19" name="Straight Arrow Connector 34818">
            <a:extLst>
              <a:ext uri="{FF2B5EF4-FFF2-40B4-BE49-F238E27FC236}">
                <a16:creationId xmlns:a16="http://schemas.microsoft.com/office/drawing/2014/main" id="{E9AC4466-01FA-44A4-A995-F5B56DD4A44A}"/>
              </a:ext>
            </a:extLst>
          </p:cNvPr>
          <p:cNvCxnSpPr/>
          <p:nvPr/>
        </p:nvCxnSpPr>
        <p:spPr>
          <a:xfrm>
            <a:off x="1457325" y="2850356"/>
            <a:ext cx="1690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0EBE735-63DC-42F3-8F79-05844D022C08}"/>
              </a:ext>
            </a:extLst>
          </p:cNvPr>
          <p:cNvCxnSpPr>
            <a:cxnSpLocks/>
          </p:cNvCxnSpPr>
          <p:nvPr/>
        </p:nvCxnSpPr>
        <p:spPr>
          <a:xfrm flipH="1">
            <a:off x="1714498" y="2850356"/>
            <a:ext cx="1690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821" name="Object 34820">
            <a:extLst>
              <a:ext uri="{FF2B5EF4-FFF2-40B4-BE49-F238E27FC236}">
                <a16:creationId xmlns:a16="http://schemas.microsoft.com/office/drawing/2014/main" id="{5D8215D5-A9CB-4B57-852B-CCDE181C8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93847"/>
              </p:ext>
            </p:extLst>
          </p:nvPr>
        </p:nvGraphicFramePr>
        <p:xfrm>
          <a:off x="1577181" y="2850357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7" name="Equation" r:id="rId8" imgW="164880" imgH="215640" progId="Equation.DSMT4">
                  <p:embed/>
                </p:oleObj>
              </mc:Choice>
              <mc:Fallback>
                <p:oleObj name="Equation" r:id="rId8" imgW="164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77181" y="2850357"/>
                        <a:ext cx="165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736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 result for diffraction grating physics">
            <a:extLst>
              <a:ext uri="{FF2B5EF4-FFF2-40B4-BE49-F238E27FC236}">
                <a16:creationId xmlns:a16="http://schemas.microsoft.com/office/drawing/2014/main" id="{B17682B5-B9F6-4B38-88FB-1713C6AA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0" y="307891"/>
            <a:ext cx="4513490" cy="30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6E8753-9EFE-4D84-8CB4-45EA65102B3D}"/>
              </a:ext>
            </a:extLst>
          </p:cNvPr>
          <p:cNvSpPr txBox="1"/>
          <p:nvPr/>
        </p:nvSpPr>
        <p:spPr>
          <a:xfrm>
            <a:off x="3612917" y="690528"/>
            <a:ext cx="123161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white light </a:t>
            </a:r>
          </a:p>
          <a:p>
            <a:pPr algn="ctr"/>
            <a:r>
              <a:rPr lang="en-AU" dirty="0"/>
              <a:t>source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4F33-AB31-4A24-AD95-400AFB8BF836}"/>
              </a:ext>
            </a:extLst>
          </p:cNvPr>
          <p:cNvSpPr txBox="1"/>
          <p:nvPr/>
        </p:nvSpPr>
        <p:spPr>
          <a:xfrm>
            <a:off x="3182620" y="1532778"/>
            <a:ext cx="115550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diffraction</a:t>
            </a:r>
          </a:p>
          <a:p>
            <a:r>
              <a:rPr lang="en-AU" dirty="0"/>
              <a:t>grating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27711AD-34D5-4438-8CF5-B261DFFE3FA3}"/>
              </a:ext>
            </a:extLst>
          </p:cNvPr>
          <p:cNvSpPr/>
          <p:nvPr/>
        </p:nvSpPr>
        <p:spPr>
          <a:xfrm>
            <a:off x="132402" y="2428746"/>
            <a:ext cx="2544597" cy="740622"/>
          </a:xfrm>
          <a:custGeom>
            <a:avLst/>
            <a:gdLst>
              <a:gd name="connsiteX0" fmla="*/ 0 w 2544597"/>
              <a:gd name="connsiteY0" fmla="*/ 0 h 740622"/>
              <a:gd name="connsiteX1" fmla="*/ 2540460 w 2544597"/>
              <a:gd name="connsiteY1" fmla="*/ 99301 h 740622"/>
              <a:gd name="connsiteX2" fmla="*/ 2544597 w 2544597"/>
              <a:gd name="connsiteY2" fmla="*/ 740622 h 740622"/>
              <a:gd name="connsiteX3" fmla="*/ 0 w 2544597"/>
              <a:gd name="connsiteY3" fmla="*/ 633046 h 740622"/>
              <a:gd name="connsiteX4" fmla="*/ 0 w 2544597"/>
              <a:gd name="connsiteY4" fmla="*/ 0 h 74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597" h="740622">
                <a:moveTo>
                  <a:pt x="0" y="0"/>
                </a:moveTo>
                <a:lnTo>
                  <a:pt x="2540460" y="99301"/>
                </a:lnTo>
                <a:lnTo>
                  <a:pt x="2544597" y="740622"/>
                </a:lnTo>
                <a:lnTo>
                  <a:pt x="0" y="633046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7FB8F36-9493-4B0B-AAAF-B78CC61EF068}"/>
              </a:ext>
            </a:extLst>
          </p:cNvPr>
          <p:cNvSpPr/>
          <p:nvPr/>
        </p:nvSpPr>
        <p:spPr>
          <a:xfrm>
            <a:off x="1857763" y="1249542"/>
            <a:ext cx="1220579" cy="1034389"/>
          </a:xfrm>
          <a:custGeom>
            <a:avLst/>
            <a:gdLst>
              <a:gd name="connsiteX0" fmla="*/ 0 w 1220579"/>
              <a:gd name="connsiteY0" fmla="*/ 0 h 1034389"/>
              <a:gd name="connsiteX1" fmla="*/ 1216442 w 1220579"/>
              <a:gd name="connsiteY1" fmla="*/ 49651 h 1034389"/>
              <a:gd name="connsiteX2" fmla="*/ 1220579 w 1220579"/>
              <a:gd name="connsiteY2" fmla="*/ 1034389 h 1034389"/>
              <a:gd name="connsiteX3" fmla="*/ 0 w 1220579"/>
              <a:gd name="connsiteY3" fmla="*/ 993014 h 1034389"/>
              <a:gd name="connsiteX4" fmla="*/ 0 w 1220579"/>
              <a:gd name="connsiteY4" fmla="*/ 0 h 103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579" h="1034389">
                <a:moveTo>
                  <a:pt x="0" y="0"/>
                </a:moveTo>
                <a:lnTo>
                  <a:pt x="1216442" y="49651"/>
                </a:lnTo>
                <a:lnTo>
                  <a:pt x="1220579" y="1034389"/>
                </a:lnTo>
                <a:lnTo>
                  <a:pt x="0" y="99301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39C08C-EE76-4C90-8291-142795DFFD13}"/>
              </a:ext>
            </a:extLst>
          </p:cNvPr>
          <p:cNvCxnSpPr/>
          <p:nvPr/>
        </p:nvCxnSpPr>
        <p:spPr>
          <a:xfrm flipH="1">
            <a:off x="2979041" y="1129553"/>
            <a:ext cx="136539" cy="148952"/>
          </a:xfrm>
          <a:prstGeom prst="line">
            <a:avLst/>
          </a:prstGeom>
          <a:ln w="19050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E609D4-B9C3-4432-BF62-2776DC456716}"/>
              </a:ext>
            </a:extLst>
          </p:cNvPr>
          <p:cNvCxnSpPr>
            <a:cxnSpLocks/>
          </p:cNvCxnSpPr>
          <p:nvPr/>
        </p:nvCxnSpPr>
        <p:spPr>
          <a:xfrm flipH="1">
            <a:off x="1721224" y="1761910"/>
            <a:ext cx="739933" cy="720624"/>
          </a:xfrm>
          <a:prstGeom prst="line">
            <a:avLst/>
          </a:prstGeom>
          <a:ln w="19050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6343E6-122B-4C72-AB0A-1CF4B4B93AF4}"/>
              </a:ext>
            </a:extLst>
          </p:cNvPr>
          <p:cNvCxnSpPr>
            <a:cxnSpLocks/>
          </p:cNvCxnSpPr>
          <p:nvPr/>
        </p:nvCxnSpPr>
        <p:spPr>
          <a:xfrm flipH="1">
            <a:off x="1020064" y="1775968"/>
            <a:ext cx="1430529" cy="678688"/>
          </a:xfrm>
          <a:prstGeom prst="line">
            <a:avLst/>
          </a:prstGeom>
          <a:ln w="19050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D9EA92-59E4-4982-AAA6-A5919ADDA0A9}"/>
              </a:ext>
            </a:extLst>
          </p:cNvPr>
          <p:cNvCxnSpPr>
            <a:cxnSpLocks/>
          </p:cNvCxnSpPr>
          <p:nvPr/>
        </p:nvCxnSpPr>
        <p:spPr>
          <a:xfrm flipH="1">
            <a:off x="1962912" y="1784096"/>
            <a:ext cx="495809" cy="707136"/>
          </a:xfrm>
          <a:prstGeom prst="line">
            <a:avLst/>
          </a:prstGeom>
          <a:ln w="19050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D97B7-7EAD-4762-910D-015787FA0D2E}"/>
              </a:ext>
            </a:extLst>
          </p:cNvPr>
          <p:cNvCxnSpPr>
            <a:cxnSpLocks/>
          </p:cNvCxnSpPr>
          <p:nvPr/>
        </p:nvCxnSpPr>
        <p:spPr>
          <a:xfrm flipH="1">
            <a:off x="2422144" y="1780032"/>
            <a:ext cx="40641" cy="739648"/>
          </a:xfrm>
          <a:prstGeom prst="line">
            <a:avLst/>
          </a:prstGeom>
          <a:ln w="19050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F3B23E-01B0-4C58-9F90-1D09FAC19BE2}"/>
              </a:ext>
            </a:extLst>
          </p:cNvPr>
          <p:cNvCxnSpPr>
            <a:cxnSpLocks/>
          </p:cNvCxnSpPr>
          <p:nvPr/>
        </p:nvCxnSpPr>
        <p:spPr>
          <a:xfrm flipH="1">
            <a:off x="426720" y="1780032"/>
            <a:ext cx="2036064" cy="654304"/>
          </a:xfrm>
          <a:prstGeom prst="line">
            <a:avLst/>
          </a:prstGeom>
          <a:ln w="19050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863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 result for diffraction grating physics">
            <a:extLst>
              <a:ext uri="{FF2B5EF4-FFF2-40B4-BE49-F238E27FC236}">
                <a16:creationId xmlns:a16="http://schemas.microsoft.com/office/drawing/2014/main" id="{4C6E3B27-4F16-4D1B-8F56-7C245185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7" y="578498"/>
            <a:ext cx="4772789" cy="15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E746D3-E391-4169-833D-9AB4B3E4161D}"/>
              </a:ext>
            </a:extLst>
          </p:cNvPr>
          <p:cNvSpPr/>
          <p:nvPr/>
        </p:nvSpPr>
        <p:spPr>
          <a:xfrm>
            <a:off x="158620" y="559837"/>
            <a:ext cx="4763278" cy="1576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C3BB9-4425-4CCA-9063-7C07485C6B9C}"/>
              </a:ext>
            </a:extLst>
          </p:cNvPr>
          <p:cNvSpPr txBox="1"/>
          <p:nvPr/>
        </p:nvSpPr>
        <p:spPr>
          <a:xfrm>
            <a:off x="666147" y="2223983"/>
            <a:ext cx="394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peaks get sharper as the number of grating lines per metre increases (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AU" sz="1400" dirty="0"/>
              <a:t> decreasing)</a:t>
            </a:r>
            <a:endParaRPr lang="en-US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E997C6-07BA-4E0B-8C40-2041ED7F4E95}"/>
              </a:ext>
            </a:extLst>
          </p:cNvPr>
          <p:cNvCxnSpPr/>
          <p:nvPr/>
        </p:nvCxnSpPr>
        <p:spPr>
          <a:xfrm flipV="1">
            <a:off x="3769314" y="1559859"/>
            <a:ext cx="331005" cy="70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086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Image result for diffraction grating physics">
            <a:extLst>
              <a:ext uri="{FF2B5EF4-FFF2-40B4-BE49-F238E27FC236}">
                <a16:creationId xmlns:a16="http://schemas.microsoft.com/office/drawing/2014/main" id="{861A7C0D-7354-4F6E-8E69-F87C69E2B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50"/>
          <a:stretch/>
        </p:blipFill>
        <p:spPr bwMode="auto">
          <a:xfrm>
            <a:off x="442718" y="75253"/>
            <a:ext cx="2449433" cy="34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02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Image result for diffraction grating physics">
            <a:extLst>
              <a:ext uri="{FF2B5EF4-FFF2-40B4-BE49-F238E27FC236}">
                <a16:creationId xmlns:a16="http://schemas.microsoft.com/office/drawing/2014/main" id="{946DC510-9FBB-4DAE-B7B6-7D97024A2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8" t="9063" r="17538" b="6576"/>
          <a:stretch/>
        </p:blipFill>
        <p:spPr bwMode="auto">
          <a:xfrm flipH="1">
            <a:off x="993179" y="333249"/>
            <a:ext cx="2972518" cy="282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19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WINDOWS\Desktop\serwap  art\chapter14\1421.j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WINDOWS\Desktop\serwap  art\chapter14\1404.jpg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12348</TotalTime>
  <Words>1508</Words>
  <Application>Microsoft Office PowerPoint</Application>
  <PresentationFormat>Custom</PresentationFormat>
  <Paragraphs>506</Paragraphs>
  <Slides>108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Arial</vt:lpstr>
      <vt:lpstr>Bodoni MT</vt:lpstr>
      <vt:lpstr>Bodoni MT Condensed</vt:lpstr>
      <vt:lpstr>Calibri</vt:lpstr>
      <vt:lpstr>Calibri Light</vt:lpstr>
      <vt:lpstr>Symbol</vt:lpstr>
      <vt:lpstr>Times New Roman</vt:lpstr>
      <vt:lpstr>Office Theme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Cooper</dc:creator>
  <cp:lastModifiedBy>Ian Cooper</cp:lastModifiedBy>
  <cp:revision>224</cp:revision>
  <dcterms:created xsi:type="dcterms:W3CDTF">2017-05-08T20:26:48Z</dcterms:created>
  <dcterms:modified xsi:type="dcterms:W3CDTF">2017-12-22T10:17:35Z</dcterms:modified>
</cp:coreProperties>
</file>